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6" r:id="rId2"/>
    <p:sldId id="258" r:id="rId3"/>
    <p:sldId id="268" r:id="rId4"/>
    <p:sldId id="293" r:id="rId5"/>
    <p:sldId id="279" r:id="rId6"/>
    <p:sldId id="280" r:id="rId7"/>
    <p:sldId id="282" r:id="rId8"/>
    <p:sldId id="283" r:id="rId9"/>
    <p:sldId id="274" r:id="rId10"/>
    <p:sldId id="275" r:id="rId11"/>
    <p:sldId id="264" r:id="rId12"/>
    <p:sldId id="281" r:id="rId13"/>
    <p:sldId id="277" r:id="rId14"/>
    <p:sldId id="261" r:id="rId15"/>
    <p:sldId id="285" r:id="rId16"/>
    <p:sldId id="286" r:id="rId17"/>
    <p:sldId id="287" r:id="rId18"/>
    <p:sldId id="288" r:id="rId19"/>
    <p:sldId id="289" r:id="rId20"/>
    <p:sldId id="290" r:id="rId21"/>
    <p:sldId id="291" r:id="rId22"/>
    <p:sldId id="292"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68" autoAdjust="0"/>
  </p:normalViewPr>
  <p:slideViewPr>
    <p:cSldViewPr>
      <p:cViewPr varScale="1">
        <p:scale>
          <a:sx n="86" d="100"/>
          <a:sy n="86" d="100"/>
        </p:scale>
        <p:origin x="135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B83BB8-D5DF-4906-A86F-2CAEFC8BFD37}" type="datetimeFigureOut">
              <a:rPr lang="it-IT" smtClean="0"/>
              <a:pPr/>
              <a:t>27/10/2017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55BB6D-ABF8-4D8E-937F-A335A0B621DE}"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2D16CBF-0BB5-4600-9C5C-925FE252214B}"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955BB6D-ABF8-4D8E-937F-A335A0B621DE}"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A0FB563-A55F-4DA6-9F4E-E87550EAEC10}"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AE4D00B5-F0A4-4E2A-AF47-1C80B72DE935}" type="slidenum">
              <a:rPr lang="es-ES" smtClean="0"/>
              <a:pPr/>
              <a:t>12</a:t>
            </a:fld>
            <a:endParaRPr lang="es-ES"/>
          </a:p>
        </p:txBody>
      </p:sp>
    </p:spTree>
    <p:extLst>
      <p:ext uri="{BB962C8B-B14F-4D97-AF65-F5344CB8AC3E}">
        <p14:creationId xmlns:p14="http://schemas.microsoft.com/office/powerpoint/2010/main" val="2286511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955BB6D-ABF8-4D8E-937F-A335A0B621DE}"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955BB6D-ABF8-4D8E-937F-A335A0B621DE}" type="slidenum">
              <a:rPr lang="it-IT" smtClean="0"/>
              <a:pPr/>
              <a:t>14</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955BB6D-ABF8-4D8E-937F-A335A0B621DE}"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955BB6D-ABF8-4D8E-937F-A335A0B621DE}"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7"/>
          <p:cNvSpPr txBox="1">
            <a:spLocks noGrp="1"/>
          </p:cNvSpPr>
          <p:nvPr>
            <p:ph type="sldNum" sz="quarter" idx="5"/>
          </p:nvPr>
        </p:nvSpPr>
        <p:spPr>
          <a:ln/>
        </p:spPr>
        <p:txBody>
          <a:bodyPr vert="horz" wrap="square" lIns="0" tIns="0" rIns="0" bIns="0" anchor="b" anchorCtr="0" compatLnSpc="1">
            <a:noAutofit/>
          </a:bodyPr>
          <a:lstStyle/>
          <a:p>
            <a:pPr lvl="0"/>
            <a:fld id="{2A0D2711-5EBF-478C-ABDA-EE94F92B1913}" type="slidenum">
              <a:t>4</a:t>
            </a:fld>
            <a:endParaRPr lang="it-IT"/>
          </a:p>
        </p:txBody>
      </p:sp>
      <p:sp>
        <p:nvSpPr>
          <p:cNvPr id="2" name="Segnaposto immagine diapositiva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755280" y="5078520"/>
            <a:ext cx="6048360" cy="4812120"/>
          </a:xfrm>
        </p:spPr>
        <p:txBody>
          <a:bodyPr anchor="ctr" anchorCtr="0"/>
          <a:lstStyle/>
          <a:p>
            <a:endParaRPr lang="it-IT"/>
          </a:p>
        </p:txBody>
      </p:sp>
    </p:spTree>
    <p:extLst>
      <p:ext uri="{BB962C8B-B14F-4D97-AF65-F5344CB8AC3E}">
        <p14:creationId xmlns:p14="http://schemas.microsoft.com/office/powerpoint/2010/main" val="278943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a:t>Es importante</a:t>
            </a:r>
            <a:r>
              <a:rPr lang="es-ES_tradnl" baseline="0" dirty="0"/>
              <a:t> explicar que ego NO está en la visualización</a:t>
            </a:r>
            <a:endParaRPr lang="es-ES_tradnl" dirty="0"/>
          </a:p>
        </p:txBody>
      </p:sp>
      <p:sp>
        <p:nvSpPr>
          <p:cNvPr id="4" name="3 Marcador de número de diapositiva"/>
          <p:cNvSpPr>
            <a:spLocks noGrp="1"/>
          </p:cNvSpPr>
          <p:nvPr>
            <p:ph type="sldNum" sz="quarter" idx="10"/>
          </p:nvPr>
        </p:nvSpPr>
        <p:spPr/>
        <p:txBody>
          <a:bodyPr/>
          <a:lstStyle/>
          <a:p>
            <a:fld id="{AE4D00B5-F0A4-4E2A-AF47-1C80B72DE935}" type="slidenum">
              <a:rPr lang="es-ES" smtClean="0"/>
              <a:pPr/>
              <a:t>5</a:t>
            </a:fld>
            <a:endParaRPr lang="es-ES"/>
          </a:p>
        </p:txBody>
      </p:sp>
    </p:spTree>
    <p:extLst>
      <p:ext uri="{BB962C8B-B14F-4D97-AF65-F5344CB8AC3E}">
        <p14:creationId xmlns:p14="http://schemas.microsoft.com/office/powerpoint/2010/main" val="1544359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AE4D00B5-F0A4-4E2A-AF47-1C80B72DE935}" type="slidenum">
              <a:rPr lang="es-ES" smtClean="0"/>
              <a:pPr/>
              <a:t>6</a:t>
            </a:fld>
            <a:endParaRPr lang="es-ES"/>
          </a:p>
        </p:txBody>
      </p:sp>
    </p:spTree>
    <p:extLst>
      <p:ext uri="{BB962C8B-B14F-4D97-AF65-F5344CB8AC3E}">
        <p14:creationId xmlns:p14="http://schemas.microsoft.com/office/powerpoint/2010/main" val="2377614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r>
              <a:rPr lang="es-ES_tradnl" dirty="0" err="1"/>
              <a:t>This</a:t>
            </a:r>
            <a:r>
              <a:rPr lang="es-ES_tradnl" dirty="0"/>
              <a:t> </a:t>
            </a:r>
            <a:r>
              <a:rPr lang="es-ES_tradnl" dirty="0" err="1"/>
              <a:t>is</a:t>
            </a:r>
            <a:r>
              <a:rPr lang="es-ES_tradnl" dirty="0"/>
              <a:t> </a:t>
            </a:r>
            <a:r>
              <a:rPr lang="es-ES_tradnl" dirty="0" err="1"/>
              <a:t>the</a:t>
            </a:r>
            <a:r>
              <a:rPr lang="es-ES_tradnl" dirty="0"/>
              <a:t> </a:t>
            </a:r>
            <a:r>
              <a:rPr lang="es-ES_tradnl" dirty="0" err="1"/>
              <a:t>Argentinean</a:t>
            </a:r>
            <a:r>
              <a:rPr lang="es-ES_tradnl" baseline="0" dirty="0"/>
              <a:t> </a:t>
            </a:r>
            <a:r>
              <a:rPr lang="es-ES_tradnl" baseline="0" dirty="0" err="1"/>
              <a:t>woman</a:t>
            </a:r>
            <a:r>
              <a:rPr lang="es-ES_tradnl" baseline="0" dirty="0"/>
              <a:t> </a:t>
            </a:r>
            <a:r>
              <a:rPr lang="es-ES_tradnl" baseline="0" dirty="0" err="1"/>
              <a:t>who</a:t>
            </a:r>
            <a:r>
              <a:rPr lang="es-ES_tradnl" baseline="0" dirty="0"/>
              <a:t> </a:t>
            </a:r>
            <a:r>
              <a:rPr lang="es-ES_tradnl" baseline="0" dirty="0" err="1"/>
              <a:t>is</a:t>
            </a:r>
            <a:r>
              <a:rPr lang="es-ES_tradnl" baseline="0" dirty="0"/>
              <a:t> </a:t>
            </a:r>
            <a:r>
              <a:rPr lang="es-ES_tradnl" baseline="0" dirty="0" err="1"/>
              <a:t>married</a:t>
            </a:r>
            <a:r>
              <a:rPr lang="es-ES_tradnl" baseline="0" dirty="0"/>
              <a:t> </a:t>
            </a:r>
            <a:r>
              <a:rPr lang="es-ES_tradnl" baseline="0" dirty="0" err="1"/>
              <a:t>to</a:t>
            </a:r>
            <a:r>
              <a:rPr lang="es-ES_tradnl" baseline="0" dirty="0"/>
              <a:t> a </a:t>
            </a:r>
            <a:r>
              <a:rPr lang="es-ES_tradnl" baseline="0" dirty="0" err="1"/>
              <a:t>Spaniard</a:t>
            </a:r>
            <a:r>
              <a:rPr lang="es-ES_tradnl" baseline="0" dirty="0"/>
              <a:t> and quite </a:t>
            </a:r>
            <a:r>
              <a:rPr lang="es-ES_tradnl" baseline="0" dirty="0" err="1"/>
              <a:t>well</a:t>
            </a:r>
            <a:r>
              <a:rPr lang="es-ES_tradnl" baseline="0" dirty="0"/>
              <a:t> </a:t>
            </a:r>
            <a:r>
              <a:rPr lang="es-ES_tradnl" baseline="0" dirty="0" err="1"/>
              <a:t>integrated</a:t>
            </a:r>
            <a:r>
              <a:rPr lang="es-ES_tradnl" baseline="0" dirty="0"/>
              <a:t> in </a:t>
            </a:r>
            <a:r>
              <a:rPr lang="es-ES_tradnl" baseline="0" dirty="0" err="1"/>
              <a:t>the</a:t>
            </a:r>
            <a:r>
              <a:rPr lang="es-ES_tradnl" baseline="0" dirty="0"/>
              <a:t> </a:t>
            </a:r>
            <a:r>
              <a:rPr lang="es-ES_tradnl" baseline="0" dirty="0" err="1"/>
              <a:t>first</a:t>
            </a:r>
            <a:r>
              <a:rPr lang="es-ES_tradnl" baseline="0" dirty="0"/>
              <a:t> wave, </a:t>
            </a:r>
            <a:r>
              <a:rPr lang="es-ES_tradnl" baseline="0" dirty="0" err="1"/>
              <a:t>primarily</a:t>
            </a:r>
            <a:r>
              <a:rPr lang="es-ES_tradnl" baseline="0" dirty="0"/>
              <a:t> </a:t>
            </a:r>
            <a:r>
              <a:rPr lang="es-ES_tradnl" baseline="0" dirty="0" err="1"/>
              <a:t>through</a:t>
            </a:r>
            <a:r>
              <a:rPr lang="es-ES_tradnl" baseline="0" dirty="0"/>
              <a:t> </a:t>
            </a:r>
            <a:r>
              <a:rPr lang="es-ES_tradnl" baseline="0" dirty="0" err="1"/>
              <a:t>her</a:t>
            </a:r>
            <a:r>
              <a:rPr lang="es-ES_tradnl" baseline="0" dirty="0"/>
              <a:t> </a:t>
            </a:r>
            <a:r>
              <a:rPr lang="es-ES_tradnl" baseline="0" dirty="0" err="1"/>
              <a:t>husband</a:t>
            </a:r>
            <a:r>
              <a:rPr lang="es-ES_tradnl" baseline="0" dirty="0"/>
              <a:t> </a:t>
            </a:r>
            <a:r>
              <a:rPr lang="es-ES_tradnl" baseline="0" dirty="0" err="1"/>
              <a:t>though</a:t>
            </a:r>
            <a:r>
              <a:rPr lang="es-ES_tradnl" baseline="0" dirty="0"/>
              <a:t>, and </a:t>
            </a:r>
            <a:r>
              <a:rPr lang="es-ES_tradnl" baseline="0" dirty="0" err="1"/>
              <a:t>her</a:t>
            </a:r>
            <a:r>
              <a:rPr lang="es-ES_tradnl" baseline="0" dirty="0"/>
              <a:t> </a:t>
            </a:r>
            <a:r>
              <a:rPr lang="es-ES_tradnl" baseline="0" dirty="0" err="1"/>
              <a:t>catalan</a:t>
            </a:r>
            <a:r>
              <a:rPr lang="es-ES_tradnl" baseline="0" dirty="0"/>
              <a:t> </a:t>
            </a:r>
            <a:r>
              <a:rPr lang="es-ES_tradnl" baseline="0" dirty="0" err="1"/>
              <a:t>class</a:t>
            </a:r>
            <a:r>
              <a:rPr lang="es-ES_tradnl" baseline="0" dirty="0"/>
              <a:t>. In </a:t>
            </a:r>
            <a:r>
              <a:rPr lang="es-ES_tradnl" baseline="0" dirty="0" err="1"/>
              <a:t>the</a:t>
            </a:r>
            <a:r>
              <a:rPr lang="es-ES_tradnl" baseline="0" dirty="0"/>
              <a:t> country of </a:t>
            </a:r>
            <a:r>
              <a:rPr lang="es-ES_tradnl" baseline="0" dirty="0" err="1"/>
              <a:t>origin</a:t>
            </a:r>
            <a:r>
              <a:rPr lang="es-ES_tradnl" baseline="0" dirty="0"/>
              <a:t> </a:t>
            </a:r>
            <a:r>
              <a:rPr lang="es-ES_tradnl" baseline="0" dirty="0" err="1"/>
              <a:t>she</a:t>
            </a:r>
            <a:r>
              <a:rPr lang="es-ES_tradnl" baseline="0" dirty="0"/>
              <a:t> </a:t>
            </a:r>
            <a:r>
              <a:rPr lang="es-ES_tradnl" baseline="0" dirty="0" err="1"/>
              <a:t>only</a:t>
            </a:r>
            <a:r>
              <a:rPr lang="es-ES_tradnl" baseline="0" dirty="0"/>
              <a:t> </a:t>
            </a:r>
            <a:r>
              <a:rPr lang="es-ES_tradnl" baseline="0" dirty="0" err="1"/>
              <a:t>maintains</a:t>
            </a:r>
            <a:r>
              <a:rPr lang="es-ES_tradnl" baseline="0" dirty="0"/>
              <a:t> </a:t>
            </a:r>
            <a:r>
              <a:rPr lang="es-ES_tradnl" baseline="0" dirty="0" err="1"/>
              <a:t>very</a:t>
            </a:r>
            <a:r>
              <a:rPr lang="es-ES_tradnl" baseline="0" dirty="0"/>
              <a:t> </a:t>
            </a:r>
            <a:r>
              <a:rPr lang="es-ES_tradnl" baseline="0" dirty="0" err="1"/>
              <a:t>strong</a:t>
            </a:r>
            <a:r>
              <a:rPr lang="es-ES_tradnl" baseline="0" dirty="0"/>
              <a:t> </a:t>
            </a:r>
            <a:r>
              <a:rPr lang="es-ES_tradnl" baseline="0" dirty="0" err="1"/>
              <a:t>relations</a:t>
            </a:r>
            <a:r>
              <a:rPr lang="es-ES_tradnl" baseline="0" dirty="0"/>
              <a:t> (</a:t>
            </a:r>
            <a:r>
              <a:rPr lang="es-ES_tradnl" baseline="0" dirty="0" err="1"/>
              <a:t>number</a:t>
            </a:r>
            <a:r>
              <a:rPr lang="es-ES_tradnl" baseline="0" dirty="0"/>
              <a:t> 59 </a:t>
            </a:r>
            <a:r>
              <a:rPr lang="es-ES_tradnl" baseline="0" dirty="0" err="1"/>
              <a:t>is</a:t>
            </a:r>
            <a:r>
              <a:rPr lang="es-ES_tradnl" baseline="0" dirty="0"/>
              <a:t> </a:t>
            </a:r>
            <a:r>
              <a:rPr lang="es-ES_tradnl" baseline="0" dirty="0" err="1"/>
              <a:t>the</a:t>
            </a:r>
            <a:r>
              <a:rPr lang="es-ES_tradnl" baseline="0" dirty="0"/>
              <a:t> </a:t>
            </a:r>
            <a:r>
              <a:rPr lang="es-ES_tradnl" baseline="0" dirty="0" err="1"/>
              <a:t>only</a:t>
            </a:r>
            <a:r>
              <a:rPr lang="es-ES_tradnl" baseline="0" dirty="0"/>
              <a:t> </a:t>
            </a:r>
            <a:r>
              <a:rPr lang="es-ES_tradnl" baseline="0" dirty="0" err="1"/>
              <a:t>unstable</a:t>
            </a:r>
            <a:r>
              <a:rPr lang="es-ES_tradnl" baseline="0" dirty="0"/>
              <a:t> </a:t>
            </a:r>
            <a:r>
              <a:rPr lang="es-ES_tradnl" baseline="0" dirty="0" err="1"/>
              <a:t>one</a:t>
            </a:r>
            <a:r>
              <a:rPr lang="es-ES_tradnl" baseline="0" dirty="0"/>
              <a:t> as </a:t>
            </a:r>
            <a:r>
              <a:rPr lang="es-ES_tradnl" baseline="0" dirty="0" err="1"/>
              <a:t>you</a:t>
            </a:r>
            <a:r>
              <a:rPr lang="es-ES_tradnl" baseline="0" dirty="0"/>
              <a:t> can </a:t>
            </a:r>
            <a:r>
              <a:rPr lang="es-ES_tradnl" baseline="0" dirty="0" err="1"/>
              <a:t>see</a:t>
            </a:r>
            <a:r>
              <a:rPr lang="es-ES_tradnl" baseline="0" dirty="0"/>
              <a:t> </a:t>
            </a:r>
            <a:r>
              <a:rPr lang="es-ES_tradnl" baseline="0" dirty="0" err="1"/>
              <a:t>because</a:t>
            </a:r>
            <a:r>
              <a:rPr lang="es-ES_tradnl" baseline="0" dirty="0"/>
              <a:t> </a:t>
            </a:r>
            <a:r>
              <a:rPr lang="es-ES_tradnl" baseline="0" dirty="0" err="1"/>
              <a:t>it</a:t>
            </a:r>
            <a:r>
              <a:rPr lang="es-ES_tradnl" baseline="0" dirty="0"/>
              <a:t> has no </a:t>
            </a:r>
            <a:r>
              <a:rPr lang="es-ES_tradnl" baseline="0" dirty="0" err="1"/>
              <a:t>margin</a:t>
            </a:r>
            <a:r>
              <a:rPr lang="es-ES_tradnl" baseline="0" dirty="0"/>
              <a:t>, </a:t>
            </a:r>
            <a:r>
              <a:rPr lang="es-ES_tradnl" baseline="0" dirty="0" err="1"/>
              <a:t>because</a:t>
            </a:r>
            <a:r>
              <a:rPr lang="es-ES_tradnl" baseline="0" dirty="0"/>
              <a:t> </a:t>
            </a:r>
            <a:r>
              <a:rPr lang="es-ES_tradnl" baseline="0" dirty="0" err="1"/>
              <a:t>it</a:t>
            </a:r>
            <a:r>
              <a:rPr lang="es-ES_tradnl" baseline="0" dirty="0"/>
              <a:t> </a:t>
            </a:r>
            <a:r>
              <a:rPr lang="es-ES_tradnl" baseline="0" dirty="0" err="1"/>
              <a:t>is</a:t>
            </a:r>
            <a:r>
              <a:rPr lang="es-ES_tradnl" baseline="0" dirty="0"/>
              <a:t> </a:t>
            </a:r>
            <a:r>
              <a:rPr lang="es-ES_tradnl" baseline="0" dirty="0" err="1"/>
              <a:t>her</a:t>
            </a:r>
            <a:r>
              <a:rPr lang="es-ES_tradnl" baseline="0" dirty="0"/>
              <a:t> </a:t>
            </a:r>
            <a:r>
              <a:rPr lang="es-ES_tradnl" baseline="0" dirty="0" err="1"/>
              <a:t>father</a:t>
            </a:r>
            <a:r>
              <a:rPr lang="es-ES_tradnl" baseline="0" dirty="0"/>
              <a:t>, </a:t>
            </a:r>
            <a:r>
              <a:rPr lang="es-ES_tradnl" baseline="0" dirty="0" err="1"/>
              <a:t>who</a:t>
            </a:r>
            <a:r>
              <a:rPr lang="es-ES_tradnl" baseline="0" dirty="0"/>
              <a:t> </a:t>
            </a:r>
            <a:r>
              <a:rPr lang="es-ES_tradnl" baseline="0" dirty="0" err="1"/>
              <a:t>died</a:t>
            </a:r>
            <a:r>
              <a:rPr lang="es-ES_tradnl" baseline="0" dirty="0"/>
              <a:t> </a:t>
            </a:r>
            <a:r>
              <a:rPr lang="es-ES_tradnl" baseline="0" dirty="0" err="1"/>
              <a:t>between</a:t>
            </a:r>
            <a:r>
              <a:rPr lang="es-ES_tradnl" baseline="0" dirty="0"/>
              <a:t> </a:t>
            </a:r>
            <a:r>
              <a:rPr lang="es-ES_tradnl" baseline="0" dirty="0" err="1"/>
              <a:t>the</a:t>
            </a:r>
            <a:r>
              <a:rPr lang="es-ES_tradnl" baseline="0" dirty="0"/>
              <a:t> </a:t>
            </a:r>
            <a:r>
              <a:rPr lang="es-ES_tradnl" baseline="0" dirty="0" err="1"/>
              <a:t>two</a:t>
            </a:r>
            <a:r>
              <a:rPr lang="es-ES_tradnl" baseline="0" dirty="0"/>
              <a:t> </a:t>
            </a:r>
            <a:r>
              <a:rPr lang="es-ES_tradnl" baseline="0" dirty="0" err="1"/>
              <a:t>waves</a:t>
            </a:r>
            <a:r>
              <a:rPr lang="es-ES_tradnl" baseline="0" dirty="0"/>
              <a:t>). </a:t>
            </a:r>
            <a:endParaRPr lang="es-ES_tradnl" dirty="0"/>
          </a:p>
        </p:txBody>
      </p:sp>
    </p:spTree>
    <p:extLst>
      <p:ext uri="{BB962C8B-B14F-4D97-AF65-F5344CB8AC3E}">
        <p14:creationId xmlns:p14="http://schemas.microsoft.com/office/powerpoint/2010/main" val="2329146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p:spPr>
        <p:txBody>
          <a:bodyPr/>
          <a:lstStyle/>
          <a:p>
            <a:r>
              <a:rPr lang="es-ES_tradnl" dirty="0"/>
              <a:t>In </a:t>
            </a:r>
            <a:r>
              <a:rPr lang="es-ES_tradnl" dirty="0" err="1"/>
              <a:t>the</a:t>
            </a:r>
            <a:r>
              <a:rPr lang="es-ES_tradnl" dirty="0"/>
              <a:t> </a:t>
            </a:r>
            <a:r>
              <a:rPr lang="es-ES_tradnl" dirty="0" err="1"/>
              <a:t>second</a:t>
            </a:r>
            <a:r>
              <a:rPr lang="es-ES_tradnl" dirty="0"/>
              <a:t> wave </a:t>
            </a:r>
            <a:r>
              <a:rPr lang="es-ES_tradnl" dirty="0" err="1"/>
              <a:t>she</a:t>
            </a:r>
            <a:r>
              <a:rPr lang="es-ES_tradnl" dirty="0"/>
              <a:t> </a:t>
            </a:r>
            <a:r>
              <a:rPr lang="es-ES_tradnl" dirty="0" err="1"/>
              <a:t>starts</a:t>
            </a:r>
            <a:r>
              <a:rPr lang="es-ES_tradnl" dirty="0"/>
              <a:t> </a:t>
            </a:r>
            <a:r>
              <a:rPr lang="es-ES_tradnl" dirty="0" err="1"/>
              <a:t>to</a:t>
            </a:r>
            <a:r>
              <a:rPr lang="es-ES_tradnl" dirty="0"/>
              <a:t> </a:t>
            </a:r>
            <a:r>
              <a:rPr lang="es-ES_tradnl" dirty="0" err="1"/>
              <a:t>mention</a:t>
            </a:r>
            <a:r>
              <a:rPr lang="es-ES_tradnl" dirty="0"/>
              <a:t> </a:t>
            </a:r>
            <a:r>
              <a:rPr lang="es-ES_tradnl" dirty="0" err="1"/>
              <a:t>many</a:t>
            </a:r>
            <a:r>
              <a:rPr lang="es-ES_tradnl" dirty="0"/>
              <a:t> “new” </a:t>
            </a:r>
            <a:r>
              <a:rPr lang="es-ES_tradnl" dirty="0" err="1"/>
              <a:t>ties</a:t>
            </a:r>
            <a:r>
              <a:rPr lang="es-ES_tradnl" baseline="0" dirty="0"/>
              <a:t> in </a:t>
            </a:r>
            <a:r>
              <a:rPr lang="es-ES_tradnl" baseline="0" dirty="0" err="1"/>
              <a:t>the</a:t>
            </a:r>
            <a:r>
              <a:rPr lang="es-ES_tradnl" baseline="0" dirty="0"/>
              <a:t> country of </a:t>
            </a:r>
            <a:r>
              <a:rPr lang="es-ES_tradnl" baseline="0" dirty="0" err="1"/>
              <a:t>origin</a:t>
            </a:r>
            <a:r>
              <a:rPr lang="es-ES_tradnl" baseline="0" dirty="0"/>
              <a:t>, </a:t>
            </a:r>
            <a:r>
              <a:rPr lang="es-ES_tradnl" baseline="0" dirty="0" err="1"/>
              <a:t>some</a:t>
            </a:r>
            <a:r>
              <a:rPr lang="es-ES_tradnl" baseline="0" dirty="0"/>
              <a:t> of </a:t>
            </a:r>
            <a:r>
              <a:rPr lang="es-ES_tradnl" baseline="0" dirty="0" err="1"/>
              <a:t>which</a:t>
            </a:r>
            <a:r>
              <a:rPr lang="es-ES_tradnl" baseline="0" dirty="0"/>
              <a:t> </a:t>
            </a:r>
            <a:r>
              <a:rPr lang="es-ES_tradnl" baseline="0" dirty="0" err="1"/>
              <a:t>really</a:t>
            </a:r>
            <a:r>
              <a:rPr lang="es-ES_tradnl" baseline="0" dirty="0"/>
              <a:t> new, “</a:t>
            </a:r>
            <a:r>
              <a:rPr lang="es-ES_tradnl" baseline="0" dirty="0" err="1"/>
              <a:t>people</a:t>
            </a:r>
            <a:r>
              <a:rPr lang="es-ES_tradnl" baseline="0" dirty="0"/>
              <a:t> </a:t>
            </a:r>
            <a:r>
              <a:rPr lang="es-ES_tradnl" baseline="0" dirty="0" err="1"/>
              <a:t>known</a:t>
            </a:r>
            <a:r>
              <a:rPr lang="es-ES_tradnl" baseline="0" dirty="0"/>
              <a:t> </a:t>
            </a:r>
            <a:r>
              <a:rPr lang="es-ES_tradnl" baseline="0" dirty="0" err="1"/>
              <a:t>via</a:t>
            </a:r>
            <a:r>
              <a:rPr lang="es-ES_tradnl" baseline="0" dirty="0"/>
              <a:t> </a:t>
            </a:r>
            <a:r>
              <a:rPr lang="es-ES_tradnl" baseline="0" dirty="0" err="1"/>
              <a:t>family</a:t>
            </a:r>
            <a:r>
              <a:rPr lang="es-ES_tradnl" baseline="0" dirty="0"/>
              <a:t>”, </a:t>
            </a:r>
            <a:r>
              <a:rPr lang="es-ES_tradnl" baseline="0" dirty="0" err="1"/>
              <a:t>but</a:t>
            </a:r>
            <a:r>
              <a:rPr lang="es-ES_tradnl" baseline="0" dirty="0"/>
              <a:t> </a:t>
            </a:r>
            <a:r>
              <a:rPr lang="es-ES_tradnl" baseline="0" dirty="0" err="1"/>
              <a:t>also</a:t>
            </a:r>
            <a:r>
              <a:rPr lang="es-ES_tradnl" baseline="0" dirty="0"/>
              <a:t> </a:t>
            </a:r>
            <a:r>
              <a:rPr lang="es-ES_tradnl" baseline="0" dirty="0" err="1"/>
              <a:t>reactivated</a:t>
            </a:r>
            <a:r>
              <a:rPr lang="es-ES_tradnl" baseline="0" dirty="0"/>
              <a:t> </a:t>
            </a:r>
            <a:r>
              <a:rPr lang="es-ES_tradnl" baseline="0" dirty="0" err="1"/>
              <a:t>ties</a:t>
            </a:r>
            <a:r>
              <a:rPr lang="es-ES_tradnl" baseline="0" dirty="0"/>
              <a:t> (</a:t>
            </a:r>
            <a:r>
              <a:rPr lang="es-ES_tradnl" baseline="0" dirty="0" err="1"/>
              <a:t>or</a:t>
            </a:r>
            <a:r>
              <a:rPr lang="es-ES_tradnl" baseline="0" dirty="0"/>
              <a:t> </a:t>
            </a:r>
            <a:r>
              <a:rPr lang="es-ES_tradnl" baseline="0" dirty="0" err="1"/>
              <a:t>simply</a:t>
            </a:r>
            <a:r>
              <a:rPr lang="es-ES_tradnl" baseline="0" dirty="0"/>
              <a:t> </a:t>
            </a:r>
            <a:r>
              <a:rPr lang="es-ES_tradnl" baseline="0" dirty="0" err="1"/>
              <a:t>ties</a:t>
            </a:r>
            <a:r>
              <a:rPr lang="es-ES_tradnl" baseline="0" dirty="0"/>
              <a:t> </a:t>
            </a:r>
            <a:r>
              <a:rPr lang="es-ES_tradnl" baseline="0" dirty="0" err="1"/>
              <a:t>that</a:t>
            </a:r>
            <a:r>
              <a:rPr lang="es-ES_tradnl" baseline="0" dirty="0"/>
              <a:t> </a:t>
            </a:r>
            <a:r>
              <a:rPr lang="es-ES_tradnl" baseline="0" dirty="0" err="1"/>
              <a:t>she</a:t>
            </a:r>
            <a:r>
              <a:rPr lang="es-ES_tradnl" baseline="0" dirty="0"/>
              <a:t> </a:t>
            </a:r>
            <a:r>
              <a:rPr lang="es-ES_tradnl" baseline="0" dirty="0" err="1"/>
              <a:t>mentions</a:t>
            </a:r>
            <a:r>
              <a:rPr lang="es-ES_tradnl" baseline="0" dirty="0"/>
              <a:t> </a:t>
            </a:r>
            <a:r>
              <a:rPr lang="es-ES_tradnl" baseline="0" dirty="0" err="1"/>
              <a:t>now</a:t>
            </a:r>
            <a:r>
              <a:rPr lang="es-ES_tradnl" baseline="0" dirty="0"/>
              <a:t> </a:t>
            </a:r>
            <a:r>
              <a:rPr lang="es-ES_tradnl" baseline="0" dirty="0" err="1"/>
              <a:t>but</a:t>
            </a:r>
            <a:r>
              <a:rPr lang="es-ES_tradnl" baseline="0" dirty="0"/>
              <a:t> </a:t>
            </a:r>
            <a:r>
              <a:rPr lang="es-ES_tradnl" baseline="0" dirty="0" err="1"/>
              <a:t>didn´t</a:t>
            </a:r>
            <a:r>
              <a:rPr lang="es-ES_tradnl" baseline="0" dirty="0"/>
              <a:t> </a:t>
            </a:r>
            <a:r>
              <a:rPr lang="es-ES_tradnl" baseline="0" dirty="0" err="1"/>
              <a:t>mentionbefore</a:t>
            </a:r>
            <a:r>
              <a:rPr lang="es-ES_tradnl" baseline="0" dirty="0"/>
              <a:t>). </a:t>
            </a:r>
            <a:endParaRPr lang="es-ES_tradnl" dirty="0"/>
          </a:p>
        </p:txBody>
      </p:sp>
    </p:spTree>
    <p:extLst>
      <p:ext uri="{BB962C8B-B14F-4D97-AF65-F5344CB8AC3E}">
        <p14:creationId xmlns:p14="http://schemas.microsoft.com/office/powerpoint/2010/main" val="2739709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955BB6D-ABF8-4D8E-937F-A335A0B621DE}"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04E48A5-89D8-4AAB-97C6-06C8ABE8CC7C}" type="datetimeFigureOut">
              <a:rPr lang="it-IT" smtClean="0"/>
              <a:pPr/>
              <a:t>27/10/2017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C64235F-0469-4A8F-8D08-BEE08E064F35}"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04E48A5-89D8-4AAB-97C6-06C8ABE8CC7C}" type="datetimeFigureOut">
              <a:rPr lang="it-IT" smtClean="0"/>
              <a:pPr/>
              <a:t>27/10/2017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C64235F-0469-4A8F-8D08-BEE08E064F3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04E48A5-89D8-4AAB-97C6-06C8ABE8CC7C}" type="datetimeFigureOut">
              <a:rPr lang="it-IT" smtClean="0"/>
              <a:pPr/>
              <a:t>27/10/2017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C64235F-0469-4A8F-8D08-BEE08E064F35}"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04E48A5-89D8-4AAB-97C6-06C8ABE8CC7C}" type="datetimeFigureOut">
              <a:rPr lang="it-IT" smtClean="0"/>
              <a:pPr/>
              <a:t>27/10/2017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C64235F-0469-4A8F-8D08-BEE08E064F35}"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04E48A5-89D8-4AAB-97C6-06C8ABE8CC7C}" type="datetimeFigureOut">
              <a:rPr lang="it-IT" smtClean="0"/>
              <a:pPr/>
              <a:t>27/10/2017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C64235F-0469-4A8F-8D08-BEE08E064F35}"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04E48A5-89D8-4AAB-97C6-06C8ABE8CC7C}" type="datetimeFigureOut">
              <a:rPr lang="it-IT" smtClean="0"/>
              <a:pPr/>
              <a:t>27/10/2017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C64235F-0469-4A8F-8D08-BEE08E064F35}"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04E48A5-89D8-4AAB-97C6-06C8ABE8CC7C}" type="datetimeFigureOut">
              <a:rPr lang="it-IT" smtClean="0"/>
              <a:pPr/>
              <a:t>27/10/2017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C64235F-0469-4A8F-8D08-BEE08E064F35}"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04E48A5-89D8-4AAB-97C6-06C8ABE8CC7C}" type="datetimeFigureOut">
              <a:rPr lang="it-IT" smtClean="0"/>
              <a:pPr/>
              <a:t>27/10/2017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C64235F-0469-4A8F-8D08-BEE08E064F3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04E48A5-89D8-4AAB-97C6-06C8ABE8CC7C}" type="datetimeFigureOut">
              <a:rPr lang="it-IT" smtClean="0"/>
              <a:pPr/>
              <a:t>27/10/2017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C64235F-0469-4A8F-8D08-BEE08E064F3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04E48A5-89D8-4AAB-97C6-06C8ABE8CC7C}" type="datetimeFigureOut">
              <a:rPr lang="it-IT" smtClean="0"/>
              <a:pPr/>
              <a:t>27/10/2017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C64235F-0469-4A8F-8D08-BEE08E064F35}"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04E48A5-89D8-4AAB-97C6-06C8ABE8CC7C}" type="datetimeFigureOut">
              <a:rPr lang="it-IT" smtClean="0"/>
              <a:pPr/>
              <a:t>27/10/2017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C64235F-0469-4A8F-8D08-BEE08E064F35}"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E48A5-89D8-4AAB-97C6-06C8ABE8CC7C}" type="datetimeFigureOut">
              <a:rPr lang="it-IT" smtClean="0"/>
              <a:pPr/>
              <a:t>27/10/2017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4235F-0469-4A8F-8D08-BEE08E064F35}"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tmp"/><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412776"/>
            <a:ext cx="7772400" cy="1470025"/>
          </a:xfrm>
        </p:spPr>
        <p:txBody>
          <a:bodyPr>
            <a:normAutofit fontScale="90000"/>
          </a:bodyPr>
          <a:lstStyle/>
          <a:p>
            <a:br>
              <a:rPr lang="it-IT" sz="4900" b="1" dirty="0"/>
            </a:br>
            <a:r>
              <a:rPr lang="it-IT" sz="4900" b="1" dirty="0"/>
              <a:t>NUOVI APPROCCI AL TEMA MIGRANTI</a:t>
            </a:r>
            <a:br>
              <a:rPr lang="it-IT" b="1" dirty="0"/>
            </a:br>
            <a:endParaRPr lang="it-IT" sz="3100" b="1" dirty="0"/>
          </a:p>
        </p:txBody>
      </p:sp>
      <p:pic>
        <p:nvPicPr>
          <p:cNvPr id="4" name="Immagine 3" descr="Logo_LabNET-MAGGIO.png"/>
          <p:cNvPicPr>
            <a:picLocks noChangeAspect="1"/>
          </p:cNvPicPr>
          <p:nvPr/>
        </p:nvPicPr>
        <p:blipFill>
          <a:blip r:embed="rId3" cstate="print"/>
          <a:stretch>
            <a:fillRect/>
          </a:stretch>
        </p:blipFill>
        <p:spPr>
          <a:xfrm>
            <a:off x="3203848" y="3645025"/>
            <a:ext cx="2664296" cy="18457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257175" y="252413"/>
            <a:ext cx="8629650" cy="63531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319088" y="271463"/>
            <a:ext cx="8505825" cy="63150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5786655" y="2780928"/>
            <a:ext cx="3208787" cy="2016224"/>
          </a:xfrm>
          <a:prstGeom prst="rect">
            <a:avLst/>
          </a:prstGeom>
          <a:noFill/>
          <a:ln w="9525">
            <a:solidFill>
              <a:schemeClr val="accent3">
                <a:lumMod val="50000"/>
              </a:schemeClr>
            </a:solidFill>
            <a:miter lim="800000"/>
            <a:headEnd/>
            <a:tailEnd/>
          </a:ln>
          <a:effectLst/>
        </p:spPr>
      </p:pic>
      <p:pic>
        <p:nvPicPr>
          <p:cNvPr id="1026" name="Picture 2"/>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217747" y="914178"/>
            <a:ext cx="5438775" cy="2143125"/>
          </a:xfrm>
          <a:prstGeom prst="rect">
            <a:avLst/>
          </a:prstGeom>
          <a:noFill/>
          <a:ln w="9525">
            <a:noFill/>
            <a:miter lim="800000"/>
            <a:headEnd/>
            <a:tailEnd/>
          </a:ln>
        </p:spPr>
      </p:pic>
      <p:pic>
        <p:nvPicPr>
          <p:cNvPr id="7" name="Picture 2">
            <a:extLst>
              <a:ext uri="{FF2B5EF4-FFF2-40B4-BE49-F238E27FC236}">
                <a16:creationId xmlns:a16="http://schemas.microsoft.com/office/drawing/2014/main" id="{0240F5D9-54D4-477C-8627-6AB3C91DA02B}"/>
              </a:ext>
            </a:extLst>
          </p:cNvPr>
          <p:cNvPicPr>
            <a:picLocks noChangeAspect="1" noChangeArrowheads="1"/>
          </p:cNvPicPr>
          <p:nvPr/>
        </p:nvPicPr>
        <p:blipFill>
          <a:blip r:embed="rId5" cstate="print">
            <a:duotone>
              <a:schemeClr val="accent2">
                <a:shade val="45000"/>
                <a:satMod val="135000"/>
              </a:schemeClr>
              <a:prstClr val="white"/>
            </a:duotone>
          </a:blip>
          <a:srcRect/>
          <a:stretch>
            <a:fillRect/>
          </a:stretch>
        </p:blipFill>
        <p:spPr bwMode="auto">
          <a:xfrm>
            <a:off x="663788" y="4365104"/>
            <a:ext cx="5000625" cy="1981200"/>
          </a:xfrm>
          <a:prstGeom prst="rect">
            <a:avLst/>
          </a:prstGeom>
          <a:noFill/>
          <a:ln w="9525">
            <a:noFill/>
            <a:miter lim="800000"/>
            <a:headEnd/>
            <a:tailEnd/>
          </a:ln>
        </p:spPr>
      </p:pic>
      <p:sp>
        <p:nvSpPr>
          <p:cNvPr id="3" name="Rettangolo 2">
            <a:extLst>
              <a:ext uri="{FF2B5EF4-FFF2-40B4-BE49-F238E27FC236}">
                <a16:creationId xmlns:a16="http://schemas.microsoft.com/office/drawing/2014/main" id="{8592206A-385C-4439-B4C0-9598956F0B26}"/>
              </a:ext>
            </a:extLst>
          </p:cNvPr>
          <p:cNvSpPr/>
          <p:nvPr/>
        </p:nvSpPr>
        <p:spPr>
          <a:xfrm>
            <a:off x="892197" y="3573016"/>
            <a:ext cx="4543808" cy="584775"/>
          </a:xfrm>
          <a:prstGeom prst="rect">
            <a:avLst/>
          </a:prstGeom>
        </p:spPr>
        <p:txBody>
          <a:bodyPr wrap="none">
            <a:spAutoFit/>
          </a:bodyPr>
          <a:lstStyle/>
          <a:p>
            <a:r>
              <a:rPr lang="es-ES" sz="3200" b="1" dirty="0"/>
              <a:t>Un esempio di regessione</a:t>
            </a:r>
            <a:endParaRPr lang="it-IT" sz="3200" dirty="0"/>
          </a:p>
        </p:txBody>
      </p:sp>
      <p:sp>
        <p:nvSpPr>
          <p:cNvPr id="10" name="Rettangolo 9">
            <a:extLst>
              <a:ext uri="{FF2B5EF4-FFF2-40B4-BE49-F238E27FC236}">
                <a16:creationId xmlns:a16="http://schemas.microsoft.com/office/drawing/2014/main" id="{1EE55C32-85A9-42A0-AD12-C17FCC76F501}"/>
              </a:ext>
            </a:extLst>
          </p:cNvPr>
          <p:cNvSpPr/>
          <p:nvPr/>
        </p:nvSpPr>
        <p:spPr>
          <a:xfrm>
            <a:off x="849470" y="323239"/>
            <a:ext cx="4937185" cy="584775"/>
          </a:xfrm>
          <a:prstGeom prst="rect">
            <a:avLst/>
          </a:prstGeom>
        </p:spPr>
        <p:txBody>
          <a:bodyPr wrap="none">
            <a:spAutoFit/>
          </a:bodyPr>
          <a:lstStyle/>
          <a:p>
            <a:r>
              <a:rPr lang="es-ES" sz="3200" b="1" dirty="0"/>
              <a:t>Un esempio di segregazione</a:t>
            </a:r>
            <a:endParaRPr lang="it-IT" sz="3200" dirty="0"/>
          </a:p>
        </p:txBody>
      </p:sp>
    </p:spTree>
    <p:extLst>
      <p:ext uri="{BB962C8B-B14F-4D97-AF65-F5344CB8AC3E}">
        <p14:creationId xmlns:p14="http://schemas.microsoft.com/office/powerpoint/2010/main" val="2337204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2843808" y="219120"/>
            <a:ext cx="5760640" cy="6378232"/>
          </a:xfrm>
          <a:prstGeom prst="rect">
            <a:avLst/>
          </a:prstGeom>
          <a:noFill/>
          <a:ln w="9525">
            <a:noFill/>
            <a:miter lim="800000"/>
            <a:headEnd/>
            <a:tailEnd/>
          </a:ln>
        </p:spPr>
      </p:pic>
      <p:sp>
        <p:nvSpPr>
          <p:cNvPr id="3" name="CasellaDiTesto 2"/>
          <p:cNvSpPr txBox="1"/>
          <p:nvPr/>
        </p:nvSpPr>
        <p:spPr>
          <a:xfrm>
            <a:off x="467544" y="980728"/>
            <a:ext cx="2125005" cy="707886"/>
          </a:xfrm>
          <a:prstGeom prst="rect">
            <a:avLst/>
          </a:prstGeom>
          <a:noFill/>
        </p:spPr>
        <p:txBody>
          <a:bodyPr wrap="none" rtlCol="0">
            <a:spAutoFit/>
          </a:bodyPr>
          <a:lstStyle/>
          <a:p>
            <a:r>
              <a:rPr lang="it-IT" sz="2000" b="1" dirty="0"/>
              <a:t>MISURARE IL</a:t>
            </a:r>
          </a:p>
          <a:p>
            <a:r>
              <a:rPr lang="it-IT" sz="2000" b="1" dirty="0"/>
              <a:t>CAPITALE SOCIALE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sz="3600" b="1" dirty="0"/>
              <a:t>LA MAPPE DELL’INTOLLERANZA</a:t>
            </a:r>
          </a:p>
        </p:txBody>
      </p:sp>
      <p:sp>
        <p:nvSpPr>
          <p:cNvPr id="5" name="Segnaposto contenuto 4"/>
          <p:cNvSpPr>
            <a:spLocks noGrp="1"/>
          </p:cNvSpPr>
          <p:nvPr>
            <p:ph idx="1"/>
          </p:nvPr>
        </p:nvSpPr>
        <p:spPr/>
        <p:txBody>
          <a:bodyPr>
            <a:normAutofit/>
          </a:bodyPr>
          <a:lstStyle/>
          <a:p>
            <a:r>
              <a:rPr lang="it-IT" sz="2000" dirty="0"/>
              <a:t>Disporre di “mappe dell’intolleranza verso i migranti” consente di correlare flussi di migrazione presumibili dall’analisi precedente e caratteristiche di accoglienza nelle aree di destinazione</a:t>
            </a:r>
          </a:p>
          <a:p>
            <a:r>
              <a:rPr lang="it-IT" sz="2000" dirty="0"/>
              <a:t>Consente quindi di anticipare eventuali fenomeni di intolleranza</a:t>
            </a:r>
          </a:p>
          <a:p>
            <a:r>
              <a:rPr lang="it-IT" sz="2000" dirty="0"/>
              <a:t>Consente di classificare le aree territoriali rispetto ad una serie di indicatori : es. aree ad alto flusso e alto rischio di intolleranza/a basso flusso e bassa intolleranza e capire se e come i due fenomeni si accompagnano</a:t>
            </a:r>
          </a:p>
          <a:p>
            <a:endParaRPr lang="it-IT"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700" b="1" dirty="0"/>
              <a:t>La tecnologia a servizio della innovazione negli interventi finalizzati alla integrazione e allo sviluppo locale</a:t>
            </a:r>
          </a:p>
        </p:txBody>
      </p:sp>
      <p:sp>
        <p:nvSpPr>
          <p:cNvPr id="3" name="Segnaposto contenuto 2"/>
          <p:cNvSpPr>
            <a:spLocks noGrp="1"/>
          </p:cNvSpPr>
          <p:nvPr>
            <p:ph idx="1"/>
          </p:nvPr>
        </p:nvSpPr>
        <p:spPr/>
        <p:txBody>
          <a:bodyPr>
            <a:normAutofit fontScale="92500" lnSpcReduction="10000"/>
          </a:bodyPr>
          <a:lstStyle/>
          <a:p>
            <a:r>
              <a:rPr lang="it-IT" sz="1500" dirty="0"/>
              <a:t>Le tecnologie ICT più avanzate permettono ad oggi </a:t>
            </a:r>
            <a:r>
              <a:rPr lang="it-IT" sz="1500" b="1" dirty="0"/>
              <a:t>sperimentazioni e interventi </a:t>
            </a:r>
            <a:r>
              <a:rPr lang="it-IT" sz="1500" dirty="0"/>
              <a:t>molto innovativi rispetto, fra gli altri, a obiettivi quali :</a:t>
            </a:r>
          </a:p>
          <a:p>
            <a:pPr lvl="1"/>
            <a:r>
              <a:rPr lang="it-IT" sz="1500" dirty="0"/>
              <a:t>Dotare il migrante di un </a:t>
            </a:r>
            <a:r>
              <a:rPr lang="it-IT" sz="1500" b="1" dirty="0"/>
              <a:t>«portafoglio digitale» </a:t>
            </a:r>
            <a:r>
              <a:rPr lang="it-IT" sz="1500" dirty="0"/>
              <a:t>che gli riconosce alcuni elementi basilari per il suo processo di integrazione : </a:t>
            </a:r>
            <a:r>
              <a:rPr lang="it-IT" sz="1500" b="1" dirty="0"/>
              <a:t>identità, certificazione delle competenze formali ed informali, accesso al credito</a:t>
            </a:r>
          </a:p>
          <a:p>
            <a:pPr lvl="1"/>
            <a:r>
              <a:rPr lang="it-IT" sz="1500" dirty="0"/>
              <a:t>Intervenire alla base di alcune delle cause scatenanti dei flussi migratori, in particolare:</a:t>
            </a:r>
          </a:p>
          <a:p>
            <a:pPr lvl="2"/>
            <a:r>
              <a:rPr lang="it-IT" dirty="0"/>
              <a:t>puntando a contrastare fenomeni devastanti quali il </a:t>
            </a:r>
            <a:r>
              <a:rPr lang="it-IT" b="1" dirty="0" err="1"/>
              <a:t>land</a:t>
            </a:r>
            <a:r>
              <a:rPr lang="it-IT" b="1" dirty="0"/>
              <a:t> </a:t>
            </a:r>
            <a:r>
              <a:rPr lang="it-IT" b="1" dirty="0" err="1"/>
              <a:t>grabbing</a:t>
            </a:r>
            <a:r>
              <a:rPr lang="it-IT" dirty="0"/>
              <a:t>, attraverso moderne forme di </a:t>
            </a:r>
            <a:r>
              <a:rPr lang="it-IT" b="1" dirty="0"/>
              <a:t>certificazione  digitale </a:t>
            </a:r>
            <a:r>
              <a:rPr lang="it-IT" dirty="0"/>
              <a:t>del possesso di terreni spesso abitudinariamente utilizzati ma senza certificazioni formali, in fase di promettenti sperimentazioni in alcuni paesi africani</a:t>
            </a:r>
          </a:p>
          <a:p>
            <a:pPr lvl="2"/>
            <a:r>
              <a:rPr lang="it-IT" dirty="0"/>
              <a:t>Favorendo la </a:t>
            </a:r>
            <a:r>
              <a:rPr lang="it-IT" b="1" dirty="0"/>
              <a:t>tracciabilità digitale </a:t>
            </a:r>
            <a:r>
              <a:rPr lang="it-IT" dirty="0"/>
              <a:t>di produzioni locali valorizzabili anche su mercati internazionali ed incrementandone così il valore e la protezione</a:t>
            </a:r>
          </a:p>
          <a:p>
            <a:r>
              <a:rPr lang="it-IT" sz="1500" dirty="0"/>
              <a:t>Le tecnologie del </a:t>
            </a:r>
            <a:r>
              <a:rPr lang="it-IT" sz="1500" b="1" dirty="0"/>
              <a:t>mobile</a:t>
            </a:r>
            <a:r>
              <a:rPr lang="it-IT" sz="1500" dirty="0"/>
              <a:t> sono un forte fattore abilitante per applicazioni informatiche avanzate, grazie alla loro amplissima penetrazione anche nelle aree meno sviluppate del mondo</a:t>
            </a:r>
          </a:p>
        </p:txBody>
      </p:sp>
    </p:spTree>
    <p:extLst>
      <p:ext uri="{BB962C8B-B14F-4D97-AF65-F5344CB8AC3E}">
        <p14:creationId xmlns:p14="http://schemas.microsoft.com/office/powerpoint/2010/main" val="3423670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490296" y="942975"/>
            <a:ext cx="7603148" cy="4996022"/>
          </a:xfrm>
          <a:prstGeom prst="rect">
            <a:avLst/>
          </a:prstGeom>
        </p:spPr>
      </p:pic>
      <p:pic>
        <p:nvPicPr>
          <p:cNvPr id="5" name="Immagine 4"/>
          <p:cNvPicPr>
            <a:picLocks noChangeAspect="1"/>
          </p:cNvPicPr>
          <p:nvPr/>
        </p:nvPicPr>
        <p:blipFill>
          <a:blip r:embed="rId3"/>
          <a:stretch>
            <a:fillRect/>
          </a:stretch>
        </p:blipFill>
        <p:spPr>
          <a:xfrm>
            <a:off x="501162" y="942975"/>
            <a:ext cx="3734551" cy="2982751"/>
          </a:xfrm>
          <a:prstGeom prst="rect">
            <a:avLst/>
          </a:prstGeom>
        </p:spPr>
      </p:pic>
      <p:sp>
        <p:nvSpPr>
          <p:cNvPr id="2" name="Rettangolo 1"/>
          <p:cNvSpPr/>
          <p:nvPr/>
        </p:nvSpPr>
        <p:spPr>
          <a:xfrm>
            <a:off x="501161" y="942975"/>
            <a:ext cx="204422" cy="21761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Tree>
    <p:extLst>
      <p:ext uri="{BB962C8B-B14F-4D97-AF65-F5344CB8AC3E}">
        <p14:creationId xmlns:p14="http://schemas.microsoft.com/office/powerpoint/2010/main" val="75169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89458" y="1098722"/>
            <a:ext cx="4301636" cy="2377574"/>
          </a:xfrm>
          <a:prstGeom prst="rect">
            <a:avLst/>
          </a:prstGeom>
          <a:ln>
            <a:solidFill>
              <a:schemeClr val="tx1"/>
            </a:solidFill>
          </a:ln>
        </p:spPr>
        <p:txBody>
          <a:bodyPr wrap="square">
            <a:spAutoFit/>
          </a:bodyPr>
          <a:lstStyle/>
          <a:p>
            <a:r>
              <a:rPr lang="it-IT" sz="1350" dirty="0"/>
              <a:t>E se il sistema di certificazione della qualità o della provenienza di un prodotto si controllasse da solo senza possibilità di contraffazione delle </a:t>
            </a:r>
          </a:p>
          <a:p>
            <a:r>
              <a:rPr lang="it-IT" sz="1350" dirty="0"/>
              <a:t>informazioni? E se esistesse un sistema con il quale poter risalire alle informazioni che accompagnano un prodotto in maniera inequivocabile e con la certezza siano veramente fornite dal produttore e questo ne possa mantenere «La proprietà»? Insomma se esistesse un sistema che fornisse ad un prodotto agroalimentare una sua identità digitale certificata e garantita da un sistema decentralizzato e libero a prova di truffa?</a:t>
            </a:r>
          </a:p>
        </p:txBody>
      </p:sp>
      <p:pic>
        <p:nvPicPr>
          <p:cNvPr id="3" name="Immagine 2"/>
          <p:cNvPicPr>
            <a:picLocks noChangeAspect="1"/>
          </p:cNvPicPr>
          <p:nvPr/>
        </p:nvPicPr>
        <p:blipFill>
          <a:blip r:embed="rId2"/>
          <a:stretch>
            <a:fillRect/>
          </a:stretch>
        </p:blipFill>
        <p:spPr>
          <a:xfrm>
            <a:off x="6762966" y="1511258"/>
            <a:ext cx="1903604" cy="1064900"/>
          </a:xfrm>
          <a:prstGeom prst="rect">
            <a:avLst/>
          </a:prstGeom>
        </p:spPr>
      </p:pic>
      <p:pic>
        <p:nvPicPr>
          <p:cNvPr id="4" name="Immagine 3"/>
          <p:cNvPicPr>
            <a:picLocks noChangeAspect="1"/>
          </p:cNvPicPr>
          <p:nvPr/>
        </p:nvPicPr>
        <p:blipFill>
          <a:blip r:embed="rId3"/>
          <a:stretch>
            <a:fillRect/>
          </a:stretch>
        </p:blipFill>
        <p:spPr>
          <a:xfrm>
            <a:off x="4347733" y="3660963"/>
            <a:ext cx="4597916" cy="2008228"/>
          </a:xfrm>
          <a:prstGeom prst="rect">
            <a:avLst/>
          </a:prstGeom>
        </p:spPr>
      </p:pic>
      <p:sp>
        <p:nvSpPr>
          <p:cNvPr id="9" name="AutoShape 2" descr="From cotton growers to gold miners the blockchain presents a method for securely documenting and transferring key information about a raw material."/>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t-IT" sz="1350"/>
          </a:p>
        </p:txBody>
      </p:sp>
      <p:pic>
        <p:nvPicPr>
          <p:cNvPr id="1032" name="Picture 8" descr="https://lh3.googleusercontent.com/5TpjuSFlsgqYIr__-Dmvx4JG_IppouxhkmilfnEYIAhhCHo7SWvQKzN3QU47kM7yHOFe3g=s1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216" y="3820778"/>
            <a:ext cx="3041932" cy="20200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isultati immagini per agricoltura immagin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8861" y="1181974"/>
            <a:ext cx="1885950" cy="13503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isultati immagini per Codice a bar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9148" y="2459649"/>
            <a:ext cx="1739367" cy="115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795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70973" y="1074859"/>
            <a:ext cx="4218612" cy="2308324"/>
          </a:xfrm>
          <a:prstGeom prst="rect">
            <a:avLst/>
          </a:prstGeom>
          <a:ln>
            <a:solidFill>
              <a:schemeClr val="accent1"/>
            </a:solidFill>
          </a:ln>
        </p:spPr>
        <p:txBody>
          <a:bodyPr wrap="square">
            <a:spAutoFit/>
          </a:bodyPr>
          <a:lstStyle/>
          <a:p>
            <a:r>
              <a:rPr lang="en-US" sz="1200" dirty="0">
                <a:latin typeface="Open Sans"/>
              </a:rPr>
              <a:t>This article is a very dark reminder of the loss of or lack of identity. </a:t>
            </a:r>
            <a:r>
              <a:rPr lang="en-US" sz="1200" b="1" dirty="0">
                <a:latin typeface="Open Sans"/>
              </a:rPr>
              <a:t>Imagine losing all your current records – drivers license, passport, and SSN all erased tomorrow morning and nobody could verify who you are.</a:t>
            </a:r>
            <a:r>
              <a:rPr lang="en-US" sz="1200" dirty="0">
                <a:latin typeface="Open Sans"/>
              </a:rPr>
              <a:t> Not your employer, not your bank, not your Bloomingdales shopping concierge. Nobody knows who you are! What would you do? You would be like millions of refugees and unbanked worldwide; lost and non-existent yet very much alive with hopes and dreams of a warm meal and quite bed and decent day of hard work to feed your family. </a:t>
            </a:r>
            <a:r>
              <a:rPr lang="en-US" sz="1200" b="1" dirty="0">
                <a:latin typeface="Open Sans"/>
              </a:rPr>
              <a:t>Might be an interesting exercise to go through just for empathy sake!</a:t>
            </a:r>
            <a:endParaRPr lang="it-IT" sz="12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8633" y="988177"/>
            <a:ext cx="3481754" cy="2263140"/>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973" y="3426132"/>
            <a:ext cx="4173644" cy="2086823"/>
          </a:xfrm>
          <a:prstGeom prst="rect">
            <a:avLst/>
          </a:prstGeom>
        </p:spPr>
      </p:pic>
      <p:sp>
        <p:nvSpPr>
          <p:cNvPr id="10" name="Rettangolo 9"/>
          <p:cNvSpPr/>
          <p:nvPr/>
        </p:nvSpPr>
        <p:spPr>
          <a:xfrm>
            <a:off x="4708281" y="3426132"/>
            <a:ext cx="3924408" cy="300082"/>
          </a:xfrm>
          <a:prstGeom prst="rect">
            <a:avLst/>
          </a:prstGeom>
        </p:spPr>
        <p:txBody>
          <a:bodyPr wrap="none">
            <a:spAutoFit/>
          </a:bodyPr>
          <a:lstStyle/>
          <a:p>
            <a:r>
              <a:rPr lang="en-US" sz="1350" b="1" dirty="0">
                <a:solidFill>
                  <a:srgbClr val="FF0000"/>
                </a:solidFill>
                <a:latin typeface="Open Sans"/>
              </a:rPr>
              <a:t>Everywhere There is a Phone, There is Identity</a:t>
            </a:r>
            <a:endParaRPr lang="it-IT" sz="1350" dirty="0">
              <a:solidFill>
                <a:srgbClr val="FF0000"/>
              </a:solidFill>
            </a:endParaRPr>
          </a:p>
        </p:txBody>
      </p:sp>
      <p:pic>
        <p:nvPicPr>
          <p:cNvPr id="11" name="Immagine 10"/>
          <p:cNvPicPr>
            <a:picLocks noChangeAspect="1"/>
          </p:cNvPicPr>
          <p:nvPr/>
        </p:nvPicPr>
        <p:blipFill>
          <a:blip r:embed="rId4"/>
          <a:stretch>
            <a:fillRect/>
          </a:stretch>
        </p:blipFill>
        <p:spPr>
          <a:xfrm>
            <a:off x="5289116" y="3718615"/>
            <a:ext cx="2721462" cy="1776292"/>
          </a:xfrm>
          <a:prstGeom prst="rect">
            <a:avLst/>
          </a:prstGeom>
        </p:spPr>
      </p:pic>
      <p:cxnSp>
        <p:nvCxnSpPr>
          <p:cNvPr id="5" name="Connettore diritto 4"/>
          <p:cNvCxnSpPr/>
          <p:nvPr/>
        </p:nvCxnSpPr>
        <p:spPr>
          <a:xfrm>
            <a:off x="474784" y="3890594"/>
            <a:ext cx="21760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284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481" y="2166963"/>
            <a:ext cx="7022484" cy="3682119"/>
          </a:xfrm>
          <a:prstGeom prst="rect">
            <a:avLst/>
          </a:prstGeom>
        </p:spPr>
      </p:pic>
      <p:pic>
        <p:nvPicPr>
          <p:cNvPr id="3" name="Immagine 2"/>
          <p:cNvPicPr>
            <a:picLocks noChangeAspect="1"/>
          </p:cNvPicPr>
          <p:nvPr/>
        </p:nvPicPr>
        <p:blipFill>
          <a:blip r:embed="rId3"/>
          <a:stretch>
            <a:fillRect/>
          </a:stretch>
        </p:blipFill>
        <p:spPr>
          <a:xfrm>
            <a:off x="537481" y="1030158"/>
            <a:ext cx="3267760" cy="1168109"/>
          </a:xfrm>
          <a:prstGeom prst="rect">
            <a:avLst/>
          </a:prstGeom>
        </p:spPr>
      </p:pic>
      <p:pic>
        <p:nvPicPr>
          <p:cNvPr id="4" name="Immagine 3" descr="Ritaglio schermat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8341" y="1129452"/>
            <a:ext cx="2423329" cy="1230716"/>
          </a:xfrm>
          <a:prstGeom prst="rect">
            <a:avLst/>
          </a:prstGeom>
        </p:spPr>
      </p:pic>
      <p:sp>
        <p:nvSpPr>
          <p:cNvPr id="5" name="CasellaDiTesto 4"/>
          <p:cNvSpPr txBox="1"/>
          <p:nvPr/>
        </p:nvSpPr>
        <p:spPr>
          <a:xfrm>
            <a:off x="6743016" y="1294687"/>
            <a:ext cx="1942968" cy="923330"/>
          </a:xfrm>
          <a:prstGeom prst="rect">
            <a:avLst/>
          </a:prstGeom>
          <a:noFill/>
        </p:spPr>
        <p:txBody>
          <a:bodyPr wrap="none" rtlCol="0">
            <a:spAutoFit/>
          </a:bodyPr>
          <a:lstStyle/>
          <a:p>
            <a:pPr algn="ctr"/>
            <a:r>
              <a:rPr lang="it-IT" sz="1350" b="1" dirty="0"/>
              <a:t>BADGE DIGITALE </a:t>
            </a:r>
          </a:p>
          <a:p>
            <a:pPr algn="ctr"/>
            <a:r>
              <a:rPr lang="it-IT" sz="1350" b="1" dirty="0"/>
              <a:t>CHE RICONOSCE</a:t>
            </a:r>
          </a:p>
          <a:p>
            <a:pPr algn="ctr"/>
            <a:r>
              <a:rPr lang="it-IT" sz="1350" b="1" dirty="0"/>
              <a:t>L’ACQUISIZIONE DI UNA</a:t>
            </a:r>
          </a:p>
          <a:p>
            <a:pPr algn="ctr"/>
            <a:r>
              <a:rPr lang="it-IT" sz="1350" b="1" dirty="0"/>
              <a:t>SPECIFICA COMPETENZA</a:t>
            </a:r>
          </a:p>
        </p:txBody>
      </p:sp>
      <p:sp>
        <p:nvSpPr>
          <p:cNvPr id="8" name="Bolla: nuvola 7"/>
          <p:cNvSpPr/>
          <p:nvPr/>
        </p:nvSpPr>
        <p:spPr>
          <a:xfrm>
            <a:off x="6689746" y="1140801"/>
            <a:ext cx="2245437" cy="1378195"/>
          </a:xfrm>
          <a:prstGeom prst="cloudCallout">
            <a:avLst>
              <a:gd name="adj1" fmla="val -225492"/>
              <a:gd name="adj2" fmla="val 15954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9" name="Scorrimento orizzontale 8"/>
          <p:cNvSpPr/>
          <p:nvPr/>
        </p:nvSpPr>
        <p:spPr>
          <a:xfrm>
            <a:off x="791308" y="3547697"/>
            <a:ext cx="2116748" cy="527538"/>
          </a:xfrm>
          <a:prstGeom prst="horizontalScroll">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Tree>
    <p:extLst>
      <p:ext uri="{BB962C8B-B14F-4D97-AF65-F5344CB8AC3E}">
        <p14:creationId xmlns:p14="http://schemas.microsoft.com/office/powerpoint/2010/main" val="3020863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0648"/>
            <a:ext cx="8229600" cy="1143000"/>
          </a:xfrm>
        </p:spPr>
        <p:txBody>
          <a:bodyPr>
            <a:normAutofit/>
          </a:bodyPr>
          <a:lstStyle/>
          <a:p>
            <a:r>
              <a:rPr lang="it-IT" sz="3200" b="1" dirty="0"/>
              <a:t>RETI SOCIALI E PROCESSI DI INTEGRAZIONE DEI MIGRANTI</a:t>
            </a:r>
          </a:p>
        </p:txBody>
      </p:sp>
      <p:sp>
        <p:nvSpPr>
          <p:cNvPr id="3" name="Segnaposto contenuto 2"/>
          <p:cNvSpPr>
            <a:spLocks noGrp="1"/>
          </p:cNvSpPr>
          <p:nvPr>
            <p:ph idx="1"/>
          </p:nvPr>
        </p:nvSpPr>
        <p:spPr>
          <a:xfrm>
            <a:off x="457200" y="1268760"/>
            <a:ext cx="8229600" cy="5256584"/>
          </a:xfrm>
        </p:spPr>
        <p:txBody>
          <a:bodyPr>
            <a:noAutofit/>
          </a:bodyPr>
          <a:lstStyle/>
          <a:p>
            <a:r>
              <a:rPr lang="it-IT" sz="2400" dirty="0"/>
              <a:t>I fenomeni migratori sono guidati da una progettualità rispetto alle destinazioni finali verso cui il migrante tende</a:t>
            </a:r>
          </a:p>
          <a:p>
            <a:r>
              <a:rPr lang="it-IT" sz="2400" dirty="0"/>
              <a:t>Tali destinazioni sono probabilmente definite sulla base della reti sociali di cui il migrante è dotato : cercherà in altri termini di raggiungere le destinazioni dove già ha contatti (famiglia allargata, amici, clan, ecc.)</a:t>
            </a:r>
          </a:p>
          <a:p>
            <a:r>
              <a:rPr lang="it-IT" sz="2400" dirty="0"/>
              <a:t>Le reti sociali sono fondamentali in quanto forniscono risorse di vara natura,  informativa, di supporto ed emotiva</a:t>
            </a:r>
          </a:p>
          <a:p>
            <a:r>
              <a:rPr lang="it-IT" sz="2400" dirty="0"/>
              <a:t>Consentono infatti di acquisire informazioni su rischi e opportunità, forniscono ritorni sull’esito di migrazioni, favoriscono la costruzione di mappe mentali e di aspettative, supportano l’inserimento abitativo, lavorativo e sociale, ecc.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843537" y="1017962"/>
            <a:ext cx="4020431" cy="671067"/>
          </a:xfrm>
          <a:prstGeom prst="rect">
            <a:avLst/>
          </a:prstGeom>
          <a:ln>
            <a:solidFill>
              <a:schemeClr val="accent1"/>
            </a:solidFill>
          </a:ln>
        </p:spPr>
      </p:pic>
      <p:pic>
        <p:nvPicPr>
          <p:cNvPr id="4" name="Immagine 3"/>
          <p:cNvPicPr>
            <a:picLocks noChangeAspect="1"/>
          </p:cNvPicPr>
          <p:nvPr/>
        </p:nvPicPr>
        <p:blipFill>
          <a:blip r:embed="rId3"/>
          <a:stretch>
            <a:fillRect/>
          </a:stretch>
        </p:blipFill>
        <p:spPr>
          <a:xfrm>
            <a:off x="1922668" y="1829337"/>
            <a:ext cx="4078083" cy="1586560"/>
          </a:xfrm>
          <a:prstGeom prst="rect">
            <a:avLst/>
          </a:prstGeom>
        </p:spPr>
      </p:pic>
      <p:pic>
        <p:nvPicPr>
          <p:cNvPr id="5" name="Immagine 4"/>
          <p:cNvPicPr>
            <a:picLocks noChangeAspect="1"/>
          </p:cNvPicPr>
          <p:nvPr/>
        </p:nvPicPr>
        <p:blipFill>
          <a:blip r:embed="rId4"/>
          <a:stretch>
            <a:fillRect/>
          </a:stretch>
        </p:blipFill>
        <p:spPr>
          <a:xfrm>
            <a:off x="1843537" y="3415897"/>
            <a:ext cx="5031001" cy="2337701"/>
          </a:xfrm>
          <a:prstGeom prst="rect">
            <a:avLst/>
          </a:prstGeom>
        </p:spPr>
      </p:pic>
      <p:sp>
        <p:nvSpPr>
          <p:cNvPr id="6" name="CasellaDiTesto 5"/>
          <p:cNvSpPr txBox="1"/>
          <p:nvPr/>
        </p:nvSpPr>
        <p:spPr>
          <a:xfrm>
            <a:off x="3500484" y="1357648"/>
            <a:ext cx="2398029" cy="369332"/>
          </a:xfrm>
          <a:prstGeom prst="rect">
            <a:avLst/>
          </a:prstGeom>
          <a:noFill/>
        </p:spPr>
        <p:txBody>
          <a:bodyPr wrap="none" rtlCol="0">
            <a:spAutoFit/>
          </a:bodyPr>
          <a:lstStyle/>
          <a:p>
            <a:r>
              <a:rPr lang="it-IT" b="1" dirty="0"/>
              <a:t>(l’esperienza canadese)</a:t>
            </a:r>
          </a:p>
        </p:txBody>
      </p:sp>
    </p:spTree>
    <p:extLst>
      <p:ext uri="{BB962C8B-B14F-4D97-AF65-F5344CB8AC3E}">
        <p14:creationId xmlns:p14="http://schemas.microsoft.com/office/powerpoint/2010/main" val="420610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t>NUOVI STRUMENTI FINANZIARI (Social Venture)</a:t>
            </a:r>
          </a:p>
        </p:txBody>
      </p:sp>
      <p:sp>
        <p:nvSpPr>
          <p:cNvPr id="3" name="Segnaposto testo 2"/>
          <p:cNvSpPr>
            <a:spLocks noGrp="1"/>
          </p:cNvSpPr>
          <p:nvPr>
            <p:ph type="body" idx="1"/>
          </p:nvPr>
        </p:nvSpPr>
        <p:spPr/>
        <p:txBody>
          <a:bodyPr/>
          <a:lstStyle/>
          <a:p>
            <a:r>
              <a:rPr lang="it-IT" dirty="0"/>
              <a:t>La Finanza a impatto sociale offre nuove opportunità per dare vita a modelli innovativi di intervento sulle sfide sociali</a:t>
            </a:r>
          </a:p>
        </p:txBody>
      </p:sp>
    </p:spTree>
    <p:extLst>
      <p:ext uri="{BB962C8B-B14F-4D97-AF65-F5344CB8AC3E}">
        <p14:creationId xmlns:p14="http://schemas.microsoft.com/office/powerpoint/2010/main" val="4256584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472586" y="1102788"/>
            <a:ext cx="4822581" cy="1292662"/>
          </a:xfrm>
          <a:prstGeom prst="rect">
            <a:avLst/>
          </a:prstGeom>
          <a:ln>
            <a:solidFill>
              <a:schemeClr val="accent1"/>
            </a:solidFill>
          </a:ln>
        </p:spPr>
        <p:txBody>
          <a:bodyPr wrap="square">
            <a:spAutoFit/>
          </a:bodyPr>
          <a:lstStyle/>
          <a:p>
            <a:r>
              <a:rPr lang="it-IT" sz="1500" b="1" dirty="0"/>
              <a:t>IN SVIZZERA IL PRIMO SOCIAL IMPACT BOND PER RIFUGIATI</a:t>
            </a:r>
          </a:p>
          <a:p>
            <a:r>
              <a:rPr lang="it-IT" sz="1200" b="1" dirty="0"/>
              <a:t>Si tratta di uno dei numerosi esperimenti di innovazione e finanza di impatto sociale con cui le istituzioni e le imprese sociali in molte parti d’Europa stanno cercando di trovare risposte all’emergenza legata ai flussi migratori delle persone in cerca d’asilo e rifugio. </a:t>
            </a:r>
          </a:p>
        </p:txBody>
      </p:sp>
      <p:sp>
        <p:nvSpPr>
          <p:cNvPr id="10" name="Rettangolo 9"/>
          <p:cNvSpPr/>
          <p:nvPr/>
        </p:nvSpPr>
        <p:spPr>
          <a:xfrm>
            <a:off x="4415936" y="2786654"/>
            <a:ext cx="4572000" cy="2677656"/>
          </a:xfrm>
          <a:prstGeom prst="rect">
            <a:avLst/>
          </a:prstGeom>
          <a:ln>
            <a:solidFill>
              <a:schemeClr val="accent1"/>
            </a:solidFill>
          </a:ln>
        </p:spPr>
        <p:txBody>
          <a:bodyPr>
            <a:spAutoFit/>
          </a:bodyPr>
          <a:lstStyle/>
          <a:p>
            <a:r>
              <a:rPr lang="it-IT" sz="1200" dirty="0"/>
              <a:t>Lo schema ha consentito la raccolta di 2,7 milioni di franchi svizzeri da organizzazioni filantropiche e col sostegno di oltre settanta imprese. Gli obiettivi sono ben definiti e misurabili: l’ambizione è quella di portare il tasso di occupazione di rifugiati e persone che hanno richiesto o ottenuto asilo dall’attuale 20-30 % al 50-60% nei prossimi cinque anni. Il raggiungimento di obiettivi specifici, come il completamento di un percorso di formazione professionale, genererà un ritorno per gli investitori, a carico del Cantone di Berna.</a:t>
            </a:r>
          </a:p>
          <a:p>
            <a:r>
              <a:rPr lang="it-IT" sz="1200" dirty="0"/>
              <a:t>Se Caritas otterrà un risultato tra il 95% e il 105% dell’obiettivo, il Cantone pagherà le prestazioni fornite, se gli obiettivi saranno superati il Cantone verserà un bonus al termine del progetto pilota, che può essere considerato una sorta di rendimento per gli investitori privati, variabile in misura proporzionale al livello di superamento degli obiettivi</a:t>
            </a:r>
          </a:p>
        </p:txBody>
      </p:sp>
      <p:sp>
        <p:nvSpPr>
          <p:cNvPr id="11" name="Freccia circolare a sinistra 10"/>
          <p:cNvSpPr/>
          <p:nvPr/>
        </p:nvSpPr>
        <p:spPr>
          <a:xfrm rot="18868135">
            <a:off x="5505425" y="1455190"/>
            <a:ext cx="1187246" cy="1087497"/>
          </a:xfrm>
          <a:prstGeom prst="curvedLeftArrow">
            <a:avLst>
              <a:gd name="adj1" fmla="val 11763"/>
              <a:gd name="adj2" fmla="val 50000"/>
              <a:gd name="adj3" fmla="val 194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chemeClr val="tx1"/>
              </a:solidFill>
            </a:endParaRPr>
          </a:p>
        </p:txBody>
      </p:sp>
      <p:sp>
        <p:nvSpPr>
          <p:cNvPr id="12" name="CasellaDiTesto 11"/>
          <p:cNvSpPr txBox="1"/>
          <p:nvPr/>
        </p:nvSpPr>
        <p:spPr>
          <a:xfrm>
            <a:off x="6441216" y="2141529"/>
            <a:ext cx="1710918" cy="323165"/>
          </a:xfrm>
          <a:prstGeom prst="rect">
            <a:avLst/>
          </a:prstGeom>
          <a:noFill/>
        </p:spPr>
        <p:txBody>
          <a:bodyPr wrap="none" rtlCol="0">
            <a:spAutoFit/>
          </a:bodyPr>
          <a:lstStyle/>
          <a:p>
            <a:r>
              <a:rPr lang="it-IT" sz="1500" b="1" dirty="0">
                <a:solidFill>
                  <a:srgbClr val="FF0000"/>
                </a:solidFill>
              </a:rPr>
              <a:t>COME FUNZIONA ?</a:t>
            </a:r>
          </a:p>
        </p:txBody>
      </p:sp>
      <p:pic>
        <p:nvPicPr>
          <p:cNvPr id="16" name="Immagine 15"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506" y="2441611"/>
            <a:ext cx="4085282" cy="3512980"/>
          </a:xfrm>
          <a:prstGeom prst="rect">
            <a:avLst/>
          </a:prstGeom>
        </p:spPr>
      </p:pic>
      <p:sp>
        <p:nvSpPr>
          <p:cNvPr id="17" name="Freccia a destra 16"/>
          <p:cNvSpPr/>
          <p:nvPr/>
        </p:nvSpPr>
        <p:spPr>
          <a:xfrm>
            <a:off x="1186962" y="4039839"/>
            <a:ext cx="316523" cy="316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Tree>
    <p:extLst>
      <p:ext uri="{BB962C8B-B14F-4D97-AF65-F5344CB8AC3E}">
        <p14:creationId xmlns:p14="http://schemas.microsoft.com/office/powerpoint/2010/main" val="1313714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16074" y="721572"/>
            <a:ext cx="7647756" cy="5982519"/>
          </a:xfrm>
          <a:prstGeom prst="rect">
            <a:avLst/>
          </a:prstGeom>
          <a:noFill/>
          <a:ln w="9525">
            <a:noFill/>
            <a:miter lim="800000"/>
            <a:headEnd/>
            <a:tailEnd/>
          </a:ln>
        </p:spPr>
      </p:pic>
      <p:sp>
        <p:nvSpPr>
          <p:cNvPr id="3" name="CasellaDiTesto 2"/>
          <p:cNvSpPr txBox="1"/>
          <p:nvPr/>
        </p:nvSpPr>
        <p:spPr>
          <a:xfrm>
            <a:off x="1475656" y="260648"/>
            <a:ext cx="6300892" cy="461665"/>
          </a:xfrm>
          <a:prstGeom prst="rect">
            <a:avLst/>
          </a:prstGeom>
          <a:noFill/>
        </p:spPr>
        <p:txBody>
          <a:bodyPr wrap="none" rtlCol="0">
            <a:spAutoFit/>
          </a:bodyPr>
          <a:lstStyle/>
          <a:p>
            <a:r>
              <a:rPr lang="it-IT" sz="2400" b="1" dirty="0"/>
              <a:t>MODELLO </a:t>
            </a:r>
            <a:r>
              <a:rPr lang="it-IT" sz="2400" b="1" dirty="0" err="1"/>
              <a:t>DI</a:t>
            </a:r>
            <a:r>
              <a:rPr lang="it-IT" sz="2400" b="1" dirty="0"/>
              <a:t> ACCULTURAZIONE/ADATTAMENTO</a:t>
            </a:r>
          </a:p>
        </p:txBody>
      </p:sp>
      <p:pic>
        <p:nvPicPr>
          <p:cNvPr id="1027" name="Picture 3"/>
          <p:cNvPicPr>
            <a:picLocks noChangeAspect="1" noChangeArrowheads="1"/>
          </p:cNvPicPr>
          <p:nvPr/>
        </p:nvPicPr>
        <p:blipFill>
          <a:blip r:embed="rId4" cstate="print"/>
          <a:srcRect/>
          <a:stretch>
            <a:fillRect/>
          </a:stretch>
        </p:blipFill>
        <p:spPr bwMode="auto">
          <a:xfrm>
            <a:off x="179512" y="1052736"/>
            <a:ext cx="3132956" cy="749185"/>
          </a:xfrm>
          <a:prstGeom prst="rect">
            <a:avLst/>
          </a:prstGeom>
          <a:noFill/>
          <a:ln w="9525">
            <a:noFill/>
            <a:miter lim="800000"/>
            <a:headEnd/>
            <a:tailEnd/>
          </a:ln>
        </p:spPr>
      </p:pic>
      <p:cxnSp>
        <p:nvCxnSpPr>
          <p:cNvPr id="7" name="Connettore 1 6"/>
          <p:cNvCxnSpPr/>
          <p:nvPr/>
        </p:nvCxnSpPr>
        <p:spPr>
          <a:xfrm>
            <a:off x="4139952" y="4509120"/>
            <a:ext cx="35283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5796136" y="2852936"/>
            <a:ext cx="0" cy="33843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B65107BE-D23B-47EE-B031-DFB5B73B6346}"/>
              </a:ext>
            </a:extLst>
          </p:cNvPr>
          <p:cNvSpPr txBox="1"/>
          <p:nvPr/>
        </p:nvSpPr>
        <p:spPr>
          <a:xfrm>
            <a:off x="1176600" y="2668270"/>
            <a:ext cx="2861232" cy="707886"/>
          </a:xfrm>
          <a:prstGeom prst="rect">
            <a:avLst/>
          </a:prstGeom>
          <a:noFill/>
        </p:spPr>
        <p:txBody>
          <a:bodyPr wrap="none" rtlCol="0">
            <a:spAutoFit/>
          </a:bodyPr>
          <a:lstStyle/>
          <a:p>
            <a:r>
              <a:rPr lang="it-IT" sz="2000" b="1" dirty="0">
                <a:solidFill>
                  <a:srgbClr val="FF0000"/>
                </a:solidFill>
              </a:rPr>
              <a:t>COMPORTAMENTI DELLA</a:t>
            </a:r>
          </a:p>
          <a:p>
            <a:r>
              <a:rPr lang="it-IT" sz="2000" b="1" dirty="0">
                <a:solidFill>
                  <a:srgbClr val="FF0000"/>
                </a:solidFill>
              </a:rPr>
              <a:t>POPOLAZIONE LOCALE</a:t>
            </a:r>
          </a:p>
        </p:txBody>
      </p:sp>
      <p:sp>
        <p:nvSpPr>
          <p:cNvPr id="8" name="CasellaDiTesto 7">
            <a:extLst>
              <a:ext uri="{FF2B5EF4-FFF2-40B4-BE49-F238E27FC236}">
                <a16:creationId xmlns:a16="http://schemas.microsoft.com/office/drawing/2014/main" id="{2AD39537-0B9C-466F-8ABE-0E504843F4E4}"/>
              </a:ext>
            </a:extLst>
          </p:cNvPr>
          <p:cNvSpPr txBox="1"/>
          <p:nvPr/>
        </p:nvSpPr>
        <p:spPr>
          <a:xfrm>
            <a:off x="7110495" y="1801921"/>
            <a:ext cx="1945148" cy="646331"/>
          </a:xfrm>
          <a:prstGeom prst="rect">
            <a:avLst/>
          </a:prstGeom>
          <a:noFill/>
        </p:spPr>
        <p:txBody>
          <a:bodyPr wrap="none" rtlCol="0">
            <a:spAutoFit/>
          </a:bodyPr>
          <a:lstStyle/>
          <a:p>
            <a:r>
              <a:rPr lang="it-IT" b="1" dirty="0">
                <a:solidFill>
                  <a:srgbClr val="FF0000"/>
                </a:solidFill>
              </a:rPr>
              <a:t>COMPORTAMENTI</a:t>
            </a:r>
          </a:p>
          <a:p>
            <a:r>
              <a:rPr lang="it-IT" b="1" dirty="0">
                <a:solidFill>
                  <a:srgbClr val="FF0000"/>
                </a:solidFill>
              </a:rPr>
              <a:t>DEI MIGRANTI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442930" y="1200151"/>
            <a:ext cx="6250214" cy="468191"/>
          </a:xfrm>
        </p:spPr>
        <p:txBody>
          <a:bodyPr vert="horz" wrap="square" lIns="68580" tIns="21555" rIns="68580" bIns="34290" rtlCol="0" anchor="ctr">
            <a:noAutofit/>
          </a:bodyPr>
          <a:lstStyle/>
          <a:p>
            <a:pPr lvl="0"/>
            <a:r>
              <a:rPr lang="it-IT" sz="2700" b="1" dirty="0"/>
              <a:t>SOCIAL NETWORK ANALYSIS</a:t>
            </a:r>
          </a:p>
        </p:txBody>
      </p:sp>
      <p:sp>
        <p:nvSpPr>
          <p:cNvPr id="3" name="Segnaposto testo 2"/>
          <p:cNvSpPr txBox="1">
            <a:spLocks noGrp="1"/>
          </p:cNvSpPr>
          <p:nvPr>
            <p:ph type="body" idx="4294967295"/>
          </p:nvPr>
        </p:nvSpPr>
        <p:spPr>
          <a:xfrm>
            <a:off x="284671" y="1716007"/>
            <a:ext cx="5524847" cy="4159383"/>
          </a:xfrm>
        </p:spPr>
        <p:txBody>
          <a:bodyPr vert="horz" wrap="square" lIns="68580" tIns="13227" rIns="68580" bIns="34290" rtlCol="0">
            <a:noAutofit/>
          </a:bodyPr>
          <a:lstStyle/>
          <a:p>
            <a:pPr>
              <a:buClr>
                <a:srgbClr val="000000"/>
              </a:buClr>
              <a:buSzPct val="45000"/>
              <a:buFont typeface="Wingdings" panose="05000000000000000000" pitchFamily="2" charset="2"/>
              <a:buChar char="q"/>
              <a:tabLst>
                <a:tab pos="0" algn="l"/>
                <a:tab pos="72259" algn="l"/>
                <a:tab pos="377948" algn="l"/>
                <a:tab pos="683639" algn="l"/>
                <a:tab pos="989329" algn="l"/>
                <a:tab pos="1295019" algn="l"/>
                <a:tab pos="1600709" algn="l"/>
                <a:tab pos="1906400" algn="l"/>
                <a:tab pos="2212088" algn="l"/>
                <a:tab pos="2517779" algn="l"/>
                <a:tab pos="2823469" algn="l"/>
                <a:tab pos="3128915" algn="l"/>
                <a:tab pos="3434605" algn="l"/>
                <a:tab pos="3740295" algn="l"/>
                <a:tab pos="4045985" algn="l"/>
                <a:tab pos="4351675" algn="l"/>
                <a:tab pos="4657365" algn="l"/>
                <a:tab pos="4963055" algn="l"/>
                <a:tab pos="5268746" algn="l"/>
                <a:tab pos="5574436" algn="l"/>
                <a:tab pos="5880126" algn="l"/>
              </a:tabLst>
            </a:pPr>
            <a:r>
              <a:rPr lang="it-IT" sz="1500" dirty="0"/>
              <a:t>Un network è un insieme di entità  (persone, ruoli, aziende, nazioni, …) connesse fra di loro attraverso relazioni di varia natura</a:t>
            </a:r>
          </a:p>
          <a:p>
            <a:pPr>
              <a:buClr>
                <a:srgbClr val="000000"/>
              </a:buClr>
              <a:buSzPct val="45000"/>
              <a:buFont typeface="Wingdings" panose="05000000000000000000" pitchFamily="2" charset="2"/>
              <a:buChar char="q"/>
              <a:tabLst>
                <a:tab pos="0" algn="l"/>
                <a:tab pos="72259" algn="l"/>
                <a:tab pos="377948" algn="l"/>
                <a:tab pos="683639" algn="l"/>
                <a:tab pos="989329" algn="l"/>
                <a:tab pos="1295019" algn="l"/>
                <a:tab pos="1600709" algn="l"/>
                <a:tab pos="1906400" algn="l"/>
                <a:tab pos="2212088" algn="l"/>
                <a:tab pos="2517779" algn="l"/>
                <a:tab pos="2823469" algn="l"/>
                <a:tab pos="3128915" algn="l"/>
                <a:tab pos="3434605" algn="l"/>
                <a:tab pos="3740295" algn="l"/>
                <a:tab pos="4045985" algn="l"/>
                <a:tab pos="4351675" algn="l"/>
                <a:tab pos="4657365" algn="l"/>
                <a:tab pos="4963055" algn="l"/>
                <a:tab pos="5268746" algn="l"/>
                <a:tab pos="5574436" algn="l"/>
                <a:tab pos="5880126" algn="l"/>
              </a:tabLst>
            </a:pPr>
            <a:r>
              <a:rPr lang="it-IT" sz="1500" dirty="0"/>
              <a:t>Tali relazioni possono riguardare l'amicizia, lo scambio di informazioni, lo scambio di conoscenze, la collaborazione in attività, il supporto emotivo, lo scambio di prodotti, ecc.</a:t>
            </a:r>
          </a:p>
          <a:p>
            <a:pPr>
              <a:buClr>
                <a:srgbClr val="000000"/>
              </a:buClr>
              <a:buSzPct val="45000"/>
              <a:buFont typeface="Wingdings" panose="05000000000000000000" pitchFamily="2" charset="2"/>
              <a:buChar char="q"/>
              <a:tabLst>
                <a:tab pos="0" algn="l"/>
                <a:tab pos="72259" algn="l"/>
                <a:tab pos="377948" algn="l"/>
                <a:tab pos="683639" algn="l"/>
                <a:tab pos="989329" algn="l"/>
                <a:tab pos="1295019" algn="l"/>
                <a:tab pos="1600709" algn="l"/>
                <a:tab pos="1906400" algn="l"/>
                <a:tab pos="2212088" algn="l"/>
                <a:tab pos="2517779" algn="l"/>
                <a:tab pos="2823469" algn="l"/>
                <a:tab pos="3128915" algn="l"/>
                <a:tab pos="3434605" algn="l"/>
                <a:tab pos="3740295" algn="l"/>
                <a:tab pos="4045985" algn="l"/>
                <a:tab pos="4351675" algn="l"/>
                <a:tab pos="4657365" algn="l"/>
                <a:tab pos="4963055" algn="l"/>
                <a:tab pos="5268746" algn="l"/>
                <a:tab pos="5574436" algn="l"/>
                <a:tab pos="5880126" algn="l"/>
              </a:tabLst>
            </a:pPr>
            <a:r>
              <a:rPr lang="it-IT" sz="1500" dirty="0"/>
              <a:t>In funzione delle caratteristiche di tali relazioni (fra chi, con quale frequenza, ecc.) si hanno configurazioni diverse del network (l'</a:t>
            </a:r>
            <a:r>
              <a:rPr lang="it-IT" sz="1500" dirty="0" err="1"/>
              <a:t>as-it-is</a:t>
            </a:r>
            <a:r>
              <a:rPr lang="it-IT" sz="1500" dirty="0"/>
              <a:t>)</a:t>
            </a:r>
          </a:p>
          <a:p>
            <a:pPr>
              <a:buClr>
                <a:srgbClr val="000000"/>
              </a:buClr>
              <a:buSzPct val="45000"/>
              <a:buFont typeface="Wingdings" panose="05000000000000000000" pitchFamily="2" charset="2"/>
              <a:buChar char="q"/>
              <a:tabLst>
                <a:tab pos="0" algn="l"/>
                <a:tab pos="72259" algn="l"/>
                <a:tab pos="377948" algn="l"/>
                <a:tab pos="683639" algn="l"/>
                <a:tab pos="989329" algn="l"/>
                <a:tab pos="1295019" algn="l"/>
                <a:tab pos="1600709" algn="l"/>
                <a:tab pos="1906400" algn="l"/>
                <a:tab pos="2212088" algn="l"/>
                <a:tab pos="2517779" algn="l"/>
                <a:tab pos="2823469" algn="l"/>
                <a:tab pos="3128915" algn="l"/>
                <a:tab pos="3434605" algn="l"/>
                <a:tab pos="3740295" algn="l"/>
                <a:tab pos="4045985" algn="l"/>
                <a:tab pos="4351675" algn="l"/>
                <a:tab pos="4657365" algn="l"/>
                <a:tab pos="4963055" algn="l"/>
                <a:tab pos="5268746" algn="l"/>
                <a:tab pos="5574436" algn="l"/>
                <a:tab pos="5880126" algn="l"/>
              </a:tabLst>
            </a:pPr>
            <a:r>
              <a:rPr lang="it-IT" sz="1500" dirty="0"/>
              <a:t>Tali configurazioni sono rappresentate e interpretate attraverso :</a:t>
            </a:r>
          </a:p>
          <a:p>
            <a:pPr marL="600075" lvl="2" indent="-257175" hangingPunct="0">
              <a:lnSpc>
                <a:spcPct val="93000"/>
              </a:lnSpc>
              <a:spcBef>
                <a:spcPts val="0"/>
              </a:spcBef>
              <a:spcAft>
                <a:spcPts val="773"/>
              </a:spcAft>
              <a:buClr>
                <a:srgbClr val="000000"/>
              </a:buClr>
              <a:buSzPct val="75000"/>
              <a:tabLst>
                <a:tab pos="0" algn="l"/>
                <a:tab pos="72259" algn="l"/>
                <a:tab pos="377948" algn="l"/>
                <a:tab pos="683639" algn="l"/>
                <a:tab pos="989329" algn="l"/>
                <a:tab pos="1295019" algn="l"/>
                <a:tab pos="1600709" algn="l"/>
                <a:tab pos="1906400" algn="l"/>
                <a:tab pos="2212088" algn="l"/>
                <a:tab pos="2517779" algn="l"/>
                <a:tab pos="2823469" algn="l"/>
                <a:tab pos="3128915" algn="l"/>
                <a:tab pos="3434605" algn="l"/>
                <a:tab pos="3740295" algn="l"/>
                <a:tab pos="4045985" algn="l"/>
                <a:tab pos="4351675" algn="l"/>
                <a:tab pos="4657365" algn="l"/>
                <a:tab pos="4963055" algn="l"/>
                <a:tab pos="5268746" algn="l"/>
                <a:tab pos="5574436" algn="l"/>
                <a:tab pos="5880126" algn="l"/>
              </a:tabLst>
            </a:pPr>
            <a:r>
              <a:rPr lang="it-IT" dirty="0">
                <a:solidFill>
                  <a:srgbClr val="000000"/>
                </a:solidFill>
                <a:ea typeface="Microsoft YaHei" pitchFamily="2"/>
              </a:rPr>
              <a:t>Raffigurazioni grafiche</a:t>
            </a:r>
          </a:p>
          <a:p>
            <a:pPr marL="600075" lvl="2" indent="-257175" hangingPunct="0">
              <a:lnSpc>
                <a:spcPct val="93000"/>
              </a:lnSpc>
              <a:spcBef>
                <a:spcPts val="0"/>
              </a:spcBef>
              <a:spcAft>
                <a:spcPts val="773"/>
              </a:spcAft>
              <a:buClr>
                <a:srgbClr val="000000"/>
              </a:buClr>
              <a:buSzPct val="75000"/>
              <a:tabLst>
                <a:tab pos="0" algn="l"/>
                <a:tab pos="72259" algn="l"/>
                <a:tab pos="377948" algn="l"/>
                <a:tab pos="683639" algn="l"/>
                <a:tab pos="989329" algn="l"/>
                <a:tab pos="1295019" algn="l"/>
                <a:tab pos="1600709" algn="l"/>
                <a:tab pos="1906400" algn="l"/>
                <a:tab pos="2212088" algn="l"/>
                <a:tab pos="2517779" algn="l"/>
                <a:tab pos="2823469" algn="l"/>
                <a:tab pos="3128915" algn="l"/>
                <a:tab pos="3434605" algn="l"/>
                <a:tab pos="3740295" algn="l"/>
                <a:tab pos="4045985" algn="l"/>
                <a:tab pos="4351675" algn="l"/>
                <a:tab pos="4657365" algn="l"/>
                <a:tab pos="4963055" algn="l"/>
                <a:tab pos="5268746" algn="l"/>
                <a:tab pos="5574436" algn="l"/>
                <a:tab pos="5880126" algn="l"/>
              </a:tabLst>
            </a:pPr>
            <a:r>
              <a:rPr lang="it-IT" dirty="0">
                <a:solidFill>
                  <a:srgbClr val="000000"/>
                </a:solidFill>
                <a:ea typeface="Microsoft YaHei" pitchFamily="2"/>
              </a:rPr>
              <a:t>Indicatori e metriche</a:t>
            </a:r>
          </a:p>
          <a:p>
            <a:pPr>
              <a:buClr>
                <a:srgbClr val="000000"/>
              </a:buClr>
              <a:buSzPct val="45000"/>
              <a:buFont typeface="Wingdings" panose="05000000000000000000" pitchFamily="2" charset="2"/>
              <a:buChar char="q"/>
              <a:tabLst>
                <a:tab pos="0" algn="l"/>
                <a:tab pos="72259" algn="l"/>
                <a:tab pos="377948" algn="l"/>
                <a:tab pos="683639" algn="l"/>
                <a:tab pos="989329" algn="l"/>
                <a:tab pos="1295019" algn="l"/>
                <a:tab pos="1600709" algn="l"/>
                <a:tab pos="1906400" algn="l"/>
                <a:tab pos="2212088" algn="l"/>
                <a:tab pos="2517779" algn="l"/>
                <a:tab pos="2823469" algn="l"/>
                <a:tab pos="3128915" algn="l"/>
                <a:tab pos="3434605" algn="l"/>
                <a:tab pos="3740295" algn="l"/>
                <a:tab pos="4045985" algn="l"/>
                <a:tab pos="4351675" algn="l"/>
                <a:tab pos="4657365" algn="l"/>
                <a:tab pos="4963055" algn="l"/>
                <a:tab pos="5268746" algn="l"/>
                <a:tab pos="5574436" algn="l"/>
                <a:tab pos="5880126" algn="l"/>
              </a:tabLst>
            </a:pPr>
            <a:r>
              <a:rPr lang="it-IT" sz="1500" dirty="0"/>
              <a:t>Da tale analisi si ricava come la struttura del network caratterizza il funzionamento del network rispetto ad obiettivi dati</a:t>
            </a:r>
          </a:p>
          <a:p>
            <a:pPr>
              <a:buClr>
                <a:srgbClr val="000000"/>
              </a:buClr>
              <a:buSzPct val="45000"/>
              <a:buFont typeface="Wingdings" panose="05000000000000000000" pitchFamily="2" charset="2"/>
              <a:buChar char="q"/>
              <a:tabLst>
                <a:tab pos="0" algn="l"/>
                <a:tab pos="72259" algn="l"/>
                <a:tab pos="377948" algn="l"/>
                <a:tab pos="683639" algn="l"/>
                <a:tab pos="989329" algn="l"/>
                <a:tab pos="1295019" algn="l"/>
                <a:tab pos="1600709" algn="l"/>
                <a:tab pos="1906400" algn="l"/>
                <a:tab pos="2212088" algn="l"/>
                <a:tab pos="2517779" algn="l"/>
                <a:tab pos="2823469" algn="l"/>
                <a:tab pos="3128915" algn="l"/>
                <a:tab pos="3434605" algn="l"/>
                <a:tab pos="3740295" algn="l"/>
                <a:tab pos="4045985" algn="l"/>
                <a:tab pos="4351675" algn="l"/>
                <a:tab pos="4657365" algn="l"/>
                <a:tab pos="4963055" algn="l"/>
                <a:tab pos="5268746" algn="l"/>
                <a:tab pos="5574436" algn="l"/>
                <a:tab pos="5880126" algn="l"/>
              </a:tabLst>
            </a:pPr>
            <a:r>
              <a:rPr lang="it-IT" sz="1500" dirty="0"/>
              <a:t>Su questa base si può definire la struttura attesa (il to-be) funzionale ai risultati attesi e definire gli interventi finalizzati a modificare la struttura del network</a:t>
            </a:r>
          </a:p>
        </p:txBody>
      </p:sp>
      <p:pic>
        <p:nvPicPr>
          <p:cNvPr id="5" name="Immagine 4"/>
          <p:cNvPicPr>
            <a:picLocks noChangeAspect="1"/>
          </p:cNvPicPr>
          <p:nvPr/>
        </p:nvPicPr>
        <p:blipFill>
          <a:blip r:embed="rId3">
            <a:lum/>
            <a:alphaModFix/>
          </a:blip>
          <a:srcRect/>
          <a:stretch>
            <a:fillRect/>
          </a:stretch>
        </p:blipFill>
        <p:spPr>
          <a:xfrm>
            <a:off x="5960822" y="1776555"/>
            <a:ext cx="3073274" cy="2216673"/>
          </a:xfrm>
          <a:prstGeom prst="rect">
            <a:avLst/>
          </a:prstGeom>
          <a:noFill/>
          <a:ln>
            <a:noFill/>
          </a:ln>
        </p:spPr>
      </p:pic>
      <p:sp>
        <p:nvSpPr>
          <p:cNvPr id="6" name="CasellaDiTesto 5"/>
          <p:cNvSpPr txBox="1"/>
          <p:nvPr/>
        </p:nvSpPr>
        <p:spPr>
          <a:xfrm>
            <a:off x="6693144" y="5288572"/>
            <a:ext cx="1900392" cy="300082"/>
          </a:xfrm>
          <a:prstGeom prst="rect">
            <a:avLst/>
          </a:prstGeom>
          <a:noFill/>
        </p:spPr>
        <p:txBody>
          <a:bodyPr wrap="none" rtlCol="0">
            <a:spAutoFit/>
          </a:bodyPr>
          <a:lstStyle/>
          <a:p>
            <a:r>
              <a:rPr lang="it-IT" sz="1350" i="1" dirty="0"/>
              <a:t>Alcune applicazioni ……..</a:t>
            </a:r>
          </a:p>
        </p:txBody>
      </p:sp>
    </p:spTree>
    <p:extLst>
      <p:ext uri="{BB962C8B-B14F-4D97-AF65-F5344CB8AC3E}">
        <p14:creationId xmlns:p14="http://schemas.microsoft.com/office/powerpoint/2010/main" val="2131501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naimagattar1_nogeens.jpg"/>
          <p:cNvPicPr>
            <a:picLocks noGrp="1" noChangeAspect="1"/>
          </p:cNvPicPr>
          <p:nvPr>
            <p:ph sz="quarter" idx="1"/>
          </p:nvPr>
        </p:nvPicPr>
        <p:blipFill>
          <a:blip r:embed="rId3" cstate="print"/>
          <a:stretch>
            <a:fillRect/>
          </a:stretch>
        </p:blipFill>
        <p:spPr>
          <a:xfrm>
            <a:off x="2987824" y="303470"/>
            <a:ext cx="5942152" cy="6005850"/>
          </a:xfrm>
        </p:spPr>
      </p:pic>
      <p:sp>
        <p:nvSpPr>
          <p:cNvPr id="6" name="Text Box 5"/>
          <p:cNvSpPr txBox="1">
            <a:spLocks noChangeArrowheads="1"/>
          </p:cNvSpPr>
          <p:nvPr/>
        </p:nvSpPr>
        <p:spPr bwMode="auto">
          <a:xfrm>
            <a:off x="0" y="0"/>
            <a:ext cx="3995936" cy="1384995"/>
          </a:xfrm>
          <a:prstGeom prst="rect">
            <a:avLst/>
          </a:prstGeom>
          <a:noFill/>
          <a:ln w="25400" algn="ctr">
            <a:noFill/>
            <a:miter lim="800000"/>
            <a:headEnd/>
            <a:tailEnd/>
          </a:ln>
          <a:effectLst/>
        </p:spPr>
        <p:txBody>
          <a:bodyPr wrap="square">
            <a:spAutoFit/>
          </a:bodyPr>
          <a:lstStyle/>
          <a:p>
            <a:pPr>
              <a:spcBef>
                <a:spcPct val="50000"/>
              </a:spcBef>
            </a:pPr>
            <a:r>
              <a:rPr lang="es-ES" sz="2800" dirty="0">
                <a:solidFill>
                  <a:srgbClr val="000000"/>
                </a:solidFill>
                <a:latin typeface="+mn-lt"/>
              </a:rPr>
              <a:t>A </a:t>
            </a:r>
            <a:r>
              <a:rPr lang="es-ES" sz="2800" dirty="0" err="1">
                <a:solidFill>
                  <a:srgbClr val="000000"/>
                </a:solidFill>
                <a:latin typeface="+mn-lt"/>
              </a:rPr>
              <a:t>young</a:t>
            </a:r>
            <a:r>
              <a:rPr lang="es-ES" sz="2800" dirty="0">
                <a:solidFill>
                  <a:srgbClr val="000000"/>
                </a:solidFill>
                <a:latin typeface="+mn-lt"/>
              </a:rPr>
              <a:t> </a:t>
            </a:r>
            <a:r>
              <a:rPr lang="es-ES" sz="2800" dirty="0" err="1">
                <a:solidFill>
                  <a:srgbClr val="000000"/>
                </a:solidFill>
                <a:latin typeface="+mn-lt"/>
              </a:rPr>
              <a:t>Moroccan</a:t>
            </a:r>
            <a:r>
              <a:rPr lang="es-ES" sz="2800" dirty="0">
                <a:solidFill>
                  <a:srgbClr val="000000"/>
                </a:solidFill>
                <a:latin typeface="+mn-lt"/>
              </a:rPr>
              <a:t> </a:t>
            </a:r>
            <a:r>
              <a:rPr lang="es-ES" sz="2800" dirty="0" err="1">
                <a:solidFill>
                  <a:srgbClr val="000000"/>
                </a:solidFill>
                <a:latin typeface="+mn-lt"/>
              </a:rPr>
              <a:t>woman</a:t>
            </a:r>
            <a:r>
              <a:rPr lang="es-ES" sz="2800" i="1" dirty="0">
                <a:solidFill>
                  <a:srgbClr val="000000"/>
                </a:solidFill>
              </a:rPr>
              <a:t> t</a:t>
            </a:r>
            <a:r>
              <a:rPr lang="es-ES" sz="2800" baseline="-10000" dirty="0">
                <a:solidFill>
                  <a:srgbClr val="000000"/>
                </a:solidFill>
              </a:rPr>
              <a:t>1</a:t>
            </a:r>
            <a:r>
              <a:rPr lang="es-ES" sz="2800" dirty="0">
                <a:solidFill>
                  <a:srgbClr val="000000"/>
                </a:solidFill>
                <a:latin typeface="+mn-lt"/>
              </a:rPr>
              <a:t>, </a:t>
            </a:r>
            <a:r>
              <a:rPr lang="es-ES" sz="2800" dirty="0" err="1">
                <a:solidFill>
                  <a:srgbClr val="000000"/>
                </a:solidFill>
                <a:latin typeface="+mn-lt"/>
              </a:rPr>
              <a:t>last</a:t>
            </a:r>
            <a:r>
              <a:rPr lang="es-ES" sz="2800" dirty="0">
                <a:solidFill>
                  <a:srgbClr val="000000"/>
                </a:solidFill>
                <a:latin typeface="+mn-lt"/>
              </a:rPr>
              <a:t> </a:t>
            </a:r>
            <a:r>
              <a:rPr lang="es-ES" sz="2800" dirty="0" err="1">
                <a:solidFill>
                  <a:srgbClr val="000000"/>
                </a:solidFill>
                <a:latin typeface="+mn-lt"/>
              </a:rPr>
              <a:t>year</a:t>
            </a:r>
            <a:r>
              <a:rPr lang="es-ES" sz="2800" dirty="0">
                <a:solidFill>
                  <a:srgbClr val="000000"/>
                </a:solidFill>
                <a:latin typeface="+mn-lt"/>
              </a:rPr>
              <a:t> in </a:t>
            </a:r>
            <a:r>
              <a:rPr lang="es-ES" sz="2800" dirty="0" err="1">
                <a:solidFill>
                  <a:srgbClr val="000000"/>
                </a:solidFill>
                <a:latin typeface="+mn-lt"/>
              </a:rPr>
              <a:t>high</a:t>
            </a:r>
            <a:r>
              <a:rPr lang="es-ES" sz="2800" dirty="0">
                <a:solidFill>
                  <a:srgbClr val="000000"/>
                </a:solidFill>
                <a:latin typeface="+mn-lt"/>
              </a:rPr>
              <a:t> </a:t>
            </a:r>
            <a:r>
              <a:rPr lang="es-ES" sz="2800" dirty="0" err="1">
                <a:solidFill>
                  <a:srgbClr val="000000"/>
                </a:solidFill>
                <a:latin typeface="+mn-lt"/>
              </a:rPr>
              <a:t>school</a:t>
            </a:r>
            <a:endParaRPr lang="es-ES" sz="2800" baseline="-10000" dirty="0">
              <a:solidFill>
                <a:srgbClr val="000000"/>
              </a:solidFill>
              <a:latin typeface="+mn-lt"/>
            </a:endParaRPr>
          </a:p>
        </p:txBody>
      </p:sp>
      <p:sp>
        <p:nvSpPr>
          <p:cNvPr id="7" name="6 Elipse"/>
          <p:cNvSpPr/>
          <p:nvPr/>
        </p:nvSpPr>
        <p:spPr>
          <a:xfrm>
            <a:off x="2843808" y="1700808"/>
            <a:ext cx="3312368" cy="3312368"/>
          </a:xfrm>
          <a:prstGeom prst="ellipse">
            <a:avLst/>
          </a:prstGeom>
          <a:solidFill>
            <a:srgbClr val="FFC000">
              <a:alpha val="22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7 CuadroTexto"/>
          <p:cNvSpPr txBox="1"/>
          <p:nvPr/>
        </p:nvSpPr>
        <p:spPr>
          <a:xfrm>
            <a:off x="3923928" y="908720"/>
            <a:ext cx="1512168" cy="954107"/>
          </a:xfrm>
          <a:prstGeom prst="rect">
            <a:avLst/>
          </a:prstGeom>
          <a:solidFill>
            <a:srgbClr val="FFC000"/>
          </a:solidFill>
        </p:spPr>
        <p:txBody>
          <a:bodyPr wrap="square" rtlCol="0">
            <a:spAutoFit/>
          </a:bodyPr>
          <a:lstStyle/>
          <a:p>
            <a:r>
              <a:rPr lang="es-ES_tradnl" sz="2800" dirty="0" err="1">
                <a:latin typeface="Rage Italic" pitchFamily="66" charset="0"/>
              </a:rPr>
              <a:t>High</a:t>
            </a:r>
            <a:r>
              <a:rPr lang="es-ES_tradnl" sz="2800" dirty="0">
                <a:latin typeface="Rage Italic" pitchFamily="66" charset="0"/>
              </a:rPr>
              <a:t> </a:t>
            </a:r>
            <a:r>
              <a:rPr lang="es-ES_tradnl" sz="2800" dirty="0" err="1">
                <a:latin typeface="Rage Italic" pitchFamily="66" charset="0"/>
              </a:rPr>
              <a:t>School</a:t>
            </a:r>
            <a:endParaRPr lang="es-ES_tradnl" dirty="0">
              <a:latin typeface="Rage Italic" pitchFamily="66" charset="0"/>
            </a:endParaRPr>
          </a:p>
        </p:txBody>
      </p:sp>
      <p:sp>
        <p:nvSpPr>
          <p:cNvPr id="9" name="8 Elipse"/>
          <p:cNvSpPr/>
          <p:nvPr/>
        </p:nvSpPr>
        <p:spPr>
          <a:xfrm>
            <a:off x="5148064" y="-99392"/>
            <a:ext cx="2880320" cy="1944216"/>
          </a:xfrm>
          <a:prstGeom prst="ellipse">
            <a:avLst/>
          </a:prstGeom>
          <a:solidFill>
            <a:srgbClr val="FFC000">
              <a:alpha val="22000"/>
            </a:srgbClr>
          </a:solidFill>
          <a:ln w="38100">
            <a:solidFill>
              <a:srgbClr val="FFC000"/>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Text Box 5"/>
          <p:cNvSpPr txBox="1">
            <a:spLocks noChangeArrowheads="1"/>
          </p:cNvSpPr>
          <p:nvPr/>
        </p:nvSpPr>
        <p:spPr bwMode="auto">
          <a:xfrm>
            <a:off x="0" y="3645024"/>
            <a:ext cx="2808312" cy="2585323"/>
          </a:xfrm>
          <a:prstGeom prst="rect">
            <a:avLst/>
          </a:prstGeom>
          <a:solidFill>
            <a:schemeClr val="bg1"/>
          </a:solidFill>
          <a:ln w="25400" algn="ctr">
            <a:noFill/>
            <a:miter lim="800000"/>
            <a:headEnd/>
            <a:tailEnd/>
          </a:ln>
          <a:effectLst/>
        </p:spPr>
        <p:txBody>
          <a:bodyPr wrap="square">
            <a:spAutoFit/>
          </a:bodyPr>
          <a:lstStyle/>
          <a:p>
            <a:pPr algn="l">
              <a:spcBef>
                <a:spcPct val="50000"/>
              </a:spcBef>
            </a:pPr>
            <a:r>
              <a:rPr lang="es-ES" b="1" dirty="0">
                <a:solidFill>
                  <a:srgbClr val="FF0000"/>
                </a:solidFill>
                <a:latin typeface="+mn-lt"/>
              </a:rPr>
              <a:t>Red</a:t>
            </a:r>
            <a:r>
              <a:rPr lang="es-ES" dirty="0">
                <a:solidFill>
                  <a:srgbClr val="FF0000"/>
                </a:solidFill>
                <a:latin typeface="+mn-lt"/>
              </a:rPr>
              <a:t>:</a:t>
            </a:r>
            <a:r>
              <a:rPr lang="es-ES" dirty="0">
                <a:latin typeface="+mn-lt"/>
              </a:rPr>
              <a:t> </a:t>
            </a:r>
            <a:r>
              <a:rPr lang="es-ES" dirty="0">
                <a:solidFill>
                  <a:srgbClr val="000000"/>
                </a:solidFill>
                <a:latin typeface="+mn-lt"/>
              </a:rPr>
              <a:t> </a:t>
            </a:r>
            <a:r>
              <a:rPr lang="es-ES" dirty="0" err="1">
                <a:solidFill>
                  <a:srgbClr val="000000"/>
                </a:solidFill>
                <a:latin typeface="+mn-lt"/>
              </a:rPr>
              <a:t>Spaniards</a:t>
            </a:r>
            <a:endParaRPr lang="es-ES" dirty="0">
              <a:solidFill>
                <a:srgbClr val="000000"/>
              </a:solidFill>
              <a:latin typeface="+mn-lt"/>
            </a:endParaRPr>
          </a:p>
          <a:p>
            <a:pPr algn="l">
              <a:spcBef>
                <a:spcPct val="50000"/>
              </a:spcBef>
            </a:pPr>
            <a:r>
              <a:rPr lang="es-ES" b="1" dirty="0">
                <a:solidFill>
                  <a:srgbClr val="00FF00"/>
                </a:solidFill>
                <a:latin typeface="+mn-lt"/>
              </a:rPr>
              <a:t>Green</a:t>
            </a:r>
            <a:r>
              <a:rPr lang="es-ES" dirty="0">
                <a:solidFill>
                  <a:srgbClr val="000000"/>
                </a:solidFill>
                <a:latin typeface="+mn-lt"/>
              </a:rPr>
              <a:t>: </a:t>
            </a:r>
            <a:r>
              <a:rPr lang="es-ES" dirty="0" err="1">
                <a:solidFill>
                  <a:srgbClr val="000000"/>
                </a:solidFill>
                <a:latin typeface="+mn-lt"/>
              </a:rPr>
              <a:t>Moroccans</a:t>
            </a:r>
            <a:r>
              <a:rPr lang="es-ES" dirty="0">
                <a:solidFill>
                  <a:srgbClr val="000000"/>
                </a:solidFill>
                <a:latin typeface="+mn-lt"/>
              </a:rPr>
              <a:t> in </a:t>
            </a:r>
            <a:r>
              <a:rPr lang="es-ES" dirty="0" err="1">
                <a:solidFill>
                  <a:srgbClr val="000000"/>
                </a:solidFill>
                <a:latin typeface="+mn-lt"/>
              </a:rPr>
              <a:t>Morocco</a:t>
            </a:r>
            <a:endParaRPr lang="es-ES" dirty="0">
              <a:solidFill>
                <a:srgbClr val="000000"/>
              </a:solidFill>
              <a:latin typeface="+mn-lt"/>
            </a:endParaRPr>
          </a:p>
          <a:p>
            <a:pPr algn="l">
              <a:spcBef>
                <a:spcPct val="50000"/>
              </a:spcBef>
            </a:pPr>
            <a:r>
              <a:rPr lang="es-ES" b="1" dirty="0">
                <a:solidFill>
                  <a:srgbClr val="66CCFF"/>
                </a:solidFill>
                <a:latin typeface="+mn-lt"/>
              </a:rPr>
              <a:t>Blue:</a:t>
            </a:r>
            <a:r>
              <a:rPr lang="es-ES" dirty="0">
                <a:solidFill>
                  <a:srgbClr val="000000"/>
                </a:solidFill>
                <a:latin typeface="+mn-lt"/>
              </a:rPr>
              <a:t> </a:t>
            </a:r>
            <a:r>
              <a:rPr lang="es-ES" dirty="0" err="1">
                <a:solidFill>
                  <a:srgbClr val="000000"/>
                </a:solidFill>
                <a:latin typeface="+mn-lt"/>
              </a:rPr>
              <a:t>Moroccans</a:t>
            </a:r>
            <a:r>
              <a:rPr lang="es-ES" dirty="0">
                <a:solidFill>
                  <a:srgbClr val="000000"/>
                </a:solidFill>
                <a:latin typeface="+mn-lt"/>
              </a:rPr>
              <a:t> in </a:t>
            </a:r>
            <a:r>
              <a:rPr lang="es-ES" dirty="0" err="1">
                <a:solidFill>
                  <a:srgbClr val="000000"/>
                </a:solidFill>
                <a:latin typeface="+mn-lt"/>
              </a:rPr>
              <a:t>Spain</a:t>
            </a:r>
            <a:endParaRPr lang="es-ES" dirty="0">
              <a:solidFill>
                <a:srgbClr val="000000"/>
              </a:solidFill>
              <a:latin typeface="+mn-lt"/>
            </a:endParaRPr>
          </a:p>
          <a:p>
            <a:pPr algn="l">
              <a:spcBef>
                <a:spcPct val="50000"/>
              </a:spcBef>
            </a:pPr>
            <a:r>
              <a:rPr lang="es-ES" b="1" dirty="0">
                <a:solidFill>
                  <a:srgbClr val="808080"/>
                </a:solidFill>
                <a:latin typeface="+mn-lt"/>
              </a:rPr>
              <a:t>Gray</a:t>
            </a:r>
            <a:r>
              <a:rPr lang="es-ES" dirty="0">
                <a:solidFill>
                  <a:srgbClr val="000000"/>
                </a:solidFill>
                <a:latin typeface="+mn-lt"/>
              </a:rPr>
              <a:t>:  </a:t>
            </a:r>
            <a:r>
              <a:rPr lang="es-ES" dirty="0" err="1">
                <a:solidFill>
                  <a:srgbClr val="000000"/>
                </a:solidFill>
                <a:latin typeface="+mn-lt"/>
              </a:rPr>
              <a:t>The</a:t>
            </a:r>
            <a:r>
              <a:rPr lang="es-ES" dirty="0">
                <a:solidFill>
                  <a:srgbClr val="000000"/>
                </a:solidFill>
                <a:latin typeface="+mn-lt"/>
              </a:rPr>
              <a:t> </a:t>
            </a:r>
            <a:r>
              <a:rPr lang="es-ES" dirty="0" err="1">
                <a:solidFill>
                  <a:srgbClr val="000000"/>
                </a:solidFill>
                <a:latin typeface="+mn-lt"/>
              </a:rPr>
              <a:t>others</a:t>
            </a:r>
            <a:endParaRPr lang="es-ES" dirty="0">
              <a:solidFill>
                <a:srgbClr val="000000"/>
              </a:solidFill>
              <a:latin typeface="+mn-lt"/>
            </a:endParaRPr>
          </a:p>
          <a:p>
            <a:pPr algn="l">
              <a:spcBef>
                <a:spcPct val="50000"/>
              </a:spcBef>
            </a:pPr>
            <a:r>
              <a:rPr lang="es-ES" b="1" dirty="0">
                <a:solidFill>
                  <a:srgbClr val="000000"/>
                </a:solidFill>
                <a:latin typeface="+mn-lt"/>
              </a:rPr>
              <a:t>SIZE</a:t>
            </a:r>
            <a:r>
              <a:rPr lang="es-ES" dirty="0">
                <a:solidFill>
                  <a:srgbClr val="000000"/>
                </a:solidFill>
                <a:latin typeface="+mn-lt"/>
              </a:rPr>
              <a:t>: </a:t>
            </a:r>
            <a:r>
              <a:rPr lang="es-ES" dirty="0" err="1">
                <a:solidFill>
                  <a:srgbClr val="000000"/>
                </a:solidFill>
                <a:latin typeface="+mn-lt"/>
              </a:rPr>
              <a:t>Closeness</a:t>
            </a:r>
            <a:r>
              <a:rPr lang="es-ES" dirty="0">
                <a:solidFill>
                  <a:srgbClr val="000000"/>
                </a:solidFill>
                <a:latin typeface="+mn-lt"/>
              </a:rPr>
              <a:t> (1-5, </a:t>
            </a:r>
            <a:r>
              <a:rPr lang="es-ES" dirty="0" err="1">
                <a:solidFill>
                  <a:srgbClr val="000000"/>
                </a:solidFill>
                <a:latin typeface="+mn-lt"/>
              </a:rPr>
              <a:t>the</a:t>
            </a:r>
            <a:r>
              <a:rPr lang="es-ES" dirty="0">
                <a:solidFill>
                  <a:srgbClr val="000000"/>
                </a:solidFill>
                <a:latin typeface="+mn-lt"/>
              </a:rPr>
              <a:t> </a:t>
            </a:r>
            <a:r>
              <a:rPr lang="es-ES" dirty="0" err="1">
                <a:solidFill>
                  <a:srgbClr val="000000"/>
                </a:solidFill>
                <a:latin typeface="+mn-lt"/>
              </a:rPr>
              <a:t>larger</a:t>
            </a:r>
            <a:r>
              <a:rPr lang="es-ES" dirty="0">
                <a:solidFill>
                  <a:srgbClr val="000000"/>
                </a:solidFill>
                <a:latin typeface="+mn-lt"/>
              </a:rPr>
              <a:t> </a:t>
            </a:r>
            <a:r>
              <a:rPr lang="es-ES" dirty="0" err="1">
                <a:solidFill>
                  <a:srgbClr val="000000"/>
                </a:solidFill>
                <a:latin typeface="+mn-lt"/>
              </a:rPr>
              <a:t>the</a:t>
            </a:r>
            <a:r>
              <a:rPr lang="es-ES" dirty="0">
                <a:solidFill>
                  <a:srgbClr val="000000"/>
                </a:solidFill>
                <a:latin typeface="+mn-lt"/>
              </a:rPr>
              <a:t> </a:t>
            </a:r>
            <a:r>
              <a:rPr lang="es-ES" dirty="0" err="1">
                <a:solidFill>
                  <a:srgbClr val="000000"/>
                </a:solidFill>
                <a:latin typeface="+mn-lt"/>
              </a:rPr>
              <a:t>closer</a:t>
            </a:r>
            <a:r>
              <a:rPr lang="es-ES" dirty="0">
                <a:solidFill>
                  <a:srgbClr val="000000"/>
                </a:solidFill>
                <a:latin typeface="+mn-lt"/>
              </a:rPr>
              <a:t>)</a:t>
            </a:r>
          </a:p>
        </p:txBody>
      </p:sp>
    </p:spTree>
    <p:extLst>
      <p:ext uri="{BB962C8B-B14F-4D97-AF65-F5344CB8AC3E}">
        <p14:creationId xmlns:p14="http://schemas.microsoft.com/office/powerpoint/2010/main" val="17892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naimagattar2_nogeens.jpg"/>
          <p:cNvPicPr>
            <a:picLocks noGrp="1" noChangeAspect="1"/>
          </p:cNvPicPr>
          <p:nvPr>
            <p:ph sz="quarter" idx="1"/>
          </p:nvPr>
        </p:nvPicPr>
        <p:blipFill>
          <a:blip r:embed="rId3" cstate="print"/>
          <a:stretch>
            <a:fillRect/>
          </a:stretch>
        </p:blipFill>
        <p:spPr>
          <a:xfrm>
            <a:off x="3203848" y="332656"/>
            <a:ext cx="5760640" cy="5663985"/>
          </a:xfrm>
        </p:spPr>
      </p:pic>
      <p:sp>
        <p:nvSpPr>
          <p:cNvPr id="8" name="Text Box 5"/>
          <p:cNvSpPr txBox="1">
            <a:spLocks noChangeArrowheads="1"/>
          </p:cNvSpPr>
          <p:nvPr/>
        </p:nvSpPr>
        <p:spPr bwMode="auto">
          <a:xfrm>
            <a:off x="323528" y="4221088"/>
            <a:ext cx="3168352" cy="2031325"/>
          </a:xfrm>
          <a:prstGeom prst="rect">
            <a:avLst/>
          </a:prstGeom>
          <a:solidFill>
            <a:schemeClr val="bg1"/>
          </a:solidFill>
          <a:ln w="25400" algn="ctr">
            <a:noFill/>
            <a:miter lim="800000"/>
            <a:headEnd/>
            <a:tailEnd/>
          </a:ln>
          <a:effectLst/>
        </p:spPr>
        <p:txBody>
          <a:bodyPr wrap="square">
            <a:spAutoFit/>
          </a:bodyPr>
          <a:lstStyle/>
          <a:p>
            <a:pPr algn="l">
              <a:spcBef>
                <a:spcPct val="50000"/>
              </a:spcBef>
            </a:pPr>
            <a:r>
              <a:rPr lang="es-ES" b="1" dirty="0">
                <a:solidFill>
                  <a:srgbClr val="FF0000"/>
                </a:solidFill>
                <a:latin typeface="+mn-lt"/>
              </a:rPr>
              <a:t>Red</a:t>
            </a:r>
            <a:r>
              <a:rPr lang="es-ES" dirty="0">
                <a:solidFill>
                  <a:srgbClr val="FF0000"/>
                </a:solidFill>
                <a:latin typeface="+mn-lt"/>
              </a:rPr>
              <a:t>:</a:t>
            </a:r>
            <a:r>
              <a:rPr lang="es-ES" dirty="0">
                <a:latin typeface="+mn-lt"/>
              </a:rPr>
              <a:t> </a:t>
            </a:r>
            <a:r>
              <a:rPr lang="es-ES" dirty="0">
                <a:solidFill>
                  <a:srgbClr val="000000"/>
                </a:solidFill>
                <a:latin typeface="+mn-lt"/>
              </a:rPr>
              <a:t> </a:t>
            </a:r>
            <a:r>
              <a:rPr lang="es-ES" dirty="0" err="1">
                <a:solidFill>
                  <a:srgbClr val="000000"/>
                </a:solidFill>
                <a:latin typeface="+mn-lt"/>
              </a:rPr>
              <a:t>Spaniards</a:t>
            </a:r>
            <a:endParaRPr lang="es-ES" dirty="0">
              <a:solidFill>
                <a:srgbClr val="000000"/>
              </a:solidFill>
              <a:latin typeface="+mn-lt"/>
            </a:endParaRPr>
          </a:p>
          <a:p>
            <a:pPr algn="l">
              <a:spcBef>
                <a:spcPct val="50000"/>
              </a:spcBef>
            </a:pPr>
            <a:r>
              <a:rPr lang="es-ES" b="1" dirty="0">
                <a:solidFill>
                  <a:srgbClr val="00FF00"/>
                </a:solidFill>
                <a:latin typeface="+mn-lt"/>
              </a:rPr>
              <a:t>Green</a:t>
            </a:r>
            <a:r>
              <a:rPr lang="es-ES" dirty="0">
                <a:solidFill>
                  <a:srgbClr val="000000"/>
                </a:solidFill>
                <a:latin typeface="+mn-lt"/>
              </a:rPr>
              <a:t>: </a:t>
            </a:r>
            <a:r>
              <a:rPr lang="es-ES" dirty="0" err="1">
                <a:solidFill>
                  <a:srgbClr val="000000"/>
                </a:solidFill>
                <a:latin typeface="+mn-lt"/>
              </a:rPr>
              <a:t>Moroccans</a:t>
            </a:r>
            <a:r>
              <a:rPr lang="es-ES" dirty="0">
                <a:solidFill>
                  <a:srgbClr val="000000"/>
                </a:solidFill>
                <a:latin typeface="+mn-lt"/>
              </a:rPr>
              <a:t> in </a:t>
            </a:r>
            <a:r>
              <a:rPr lang="es-ES" dirty="0" err="1">
                <a:solidFill>
                  <a:srgbClr val="000000"/>
                </a:solidFill>
                <a:latin typeface="+mn-lt"/>
              </a:rPr>
              <a:t>Morocco</a:t>
            </a:r>
            <a:endParaRPr lang="es-ES" dirty="0">
              <a:solidFill>
                <a:srgbClr val="000000"/>
              </a:solidFill>
              <a:latin typeface="+mn-lt"/>
            </a:endParaRPr>
          </a:p>
          <a:p>
            <a:pPr algn="l">
              <a:spcBef>
                <a:spcPct val="50000"/>
              </a:spcBef>
            </a:pPr>
            <a:r>
              <a:rPr lang="es-ES" b="1" dirty="0">
                <a:solidFill>
                  <a:srgbClr val="66CCFF"/>
                </a:solidFill>
                <a:latin typeface="+mn-lt"/>
              </a:rPr>
              <a:t>Blue:</a:t>
            </a:r>
            <a:r>
              <a:rPr lang="es-ES" dirty="0">
                <a:solidFill>
                  <a:srgbClr val="000000"/>
                </a:solidFill>
                <a:latin typeface="+mn-lt"/>
              </a:rPr>
              <a:t> </a:t>
            </a:r>
            <a:r>
              <a:rPr lang="es-ES" dirty="0" err="1">
                <a:solidFill>
                  <a:srgbClr val="000000"/>
                </a:solidFill>
                <a:latin typeface="+mn-lt"/>
              </a:rPr>
              <a:t>Moroccans</a:t>
            </a:r>
            <a:r>
              <a:rPr lang="es-ES" dirty="0">
                <a:solidFill>
                  <a:srgbClr val="000000"/>
                </a:solidFill>
                <a:latin typeface="+mn-lt"/>
              </a:rPr>
              <a:t> in </a:t>
            </a:r>
            <a:r>
              <a:rPr lang="es-ES" dirty="0" err="1">
                <a:solidFill>
                  <a:srgbClr val="000000"/>
                </a:solidFill>
                <a:latin typeface="+mn-lt"/>
              </a:rPr>
              <a:t>Spain</a:t>
            </a:r>
            <a:endParaRPr lang="es-ES" dirty="0">
              <a:solidFill>
                <a:srgbClr val="000000"/>
              </a:solidFill>
              <a:latin typeface="+mn-lt"/>
            </a:endParaRPr>
          </a:p>
          <a:p>
            <a:pPr algn="l">
              <a:spcBef>
                <a:spcPct val="50000"/>
              </a:spcBef>
            </a:pPr>
            <a:r>
              <a:rPr lang="es-ES" b="1" dirty="0">
                <a:solidFill>
                  <a:srgbClr val="808080"/>
                </a:solidFill>
                <a:latin typeface="+mn-lt"/>
              </a:rPr>
              <a:t>Gray</a:t>
            </a:r>
            <a:r>
              <a:rPr lang="es-ES" dirty="0">
                <a:solidFill>
                  <a:srgbClr val="000000"/>
                </a:solidFill>
                <a:latin typeface="+mn-lt"/>
              </a:rPr>
              <a:t>:  </a:t>
            </a:r>
            <a:r>
              <a:rPr lang="es-ES" dirty="0" err="1">
                <a:solidFill>
                  <a:srgbClr val="000000"/>
                </a:solidFill>
                <a:latin typeface="+mn-lt"/>
              </a:rPr>
              <a:t>The</a:t>
            </a:r>
            <a:r>
              <a:rPr lang="es-ES" dirty="0">
                <a:solidFill>
                  <a:srgbClr val="000000"/>
                </a:solidFill>
                <a:latin typeface="+mn-lt"/>
              </a:rPr>
              <a:t> </a:t>
            </a:r>
            <a:r>
              <a:rPr lang="es-ES" dirty="0" err="1">
                <a:solidFill>
                  <a:srgbClr val="000000"/>
                </a:solidFill>
                <a:latin typeface="+mn-lt"/>
              </a:rPr>
              <a:t>others</a:t>
            </a:r>
            <a:endParaRPr lang="es-ES" dirty="0">
              <a:solidFill>
                <a:srgbClr val="000000"/>
              </a:solidFill>
              <a:latin typeface="+mn-lt"/>
            </a:endParaRPr>
          </a:p>
          <a:p>
            <a:pPr algn="l">
              <a:spcBef>
                <a:spcPct val="50000"/>
              </a:spcBef>
            </a:pPr>
            <a:r>
              <a:rPr lang="es-ES" b="1" dirty="0">
                <a:solidFill>
                  <a:srgbClr val="000000"/>
                </a:solidFill>
                <a:latin typeface="+mn-lt"/>
              </a:rPr>
              <a:t>SIZE</a:t>
            </a:r>
            <a:r>
              <a:rPr lang="es-ES" dirty="0">
                <a:solidFill>
                  <a:srgbClr val="000000"/>
                </a:solidFill>
                <a:latin typeface="+mn-lt"/>
              </a:rPr>
              <a:t>: </a:t>
            </a:r>
            <a:r>
              <a:rPr lang="es-ES" dirty="0" err="1">
                <a:solidFill>
                  <a:srgbClr val="000000"/>
                </a:solidFill>
                <a:latin typeface="+mn-lt"/>
              </a:rPr>
              <a:t>Closeness</a:t>
            </a:r>
            <a:r>
              <a:rPr lang="es-ES" dirty="0">
                <a:solidFill>
                  <a:srgbClr val="000000"/>
                </a:solidFill>
                <a:latin typeface="+mn-lt"/>
              </a:rPr>
              <a:t> (1-5)</a:t>
            </a:r>
          </a:p>
        </p:txBody>
      </p:sp>
      <p:sp>
        <p:nvSpPr>
          <p:cNvPr id="5" name="4 Elipse"/>
          <p:cNvSpPr/>
          <p:nvPr/>
        </p:nvSpPr>
        <p:spPr>
          <a:xfrm>
            <a:off x="5004048" y="1628800"/>
            <a:ext cx="1728192" cy="2304256"/>
          </a:xfrm>
          <a:prstGeom prst="ellipse">
            <a:avLst/>
          </a:prstGeom>
          <a:solidFill>
            <a:srgbClr val="FFC000">
              <a:alpha val="22000"/>
            </a:srgbClr>
          </a:solidFill>
          <a:ln w="38100">
            <a:solidFill>
              <a:srgbClr val="FFC000"/>
            </a:solidFill>
          </a:ln>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6 Elipse"/>
          <p:cNvSpPr/>
          <p:nvPr/>
        </p:nvSpPr>
        <p:spPr>
          <a:xfrm>
            <a:off x="3131840" y="764704"/>
            <a:ext cx="2664296" cy="4896544"/>
          </a:xfrm>
          <a:prstGeom prst="ellipse">
            <a:avLst/>
          </a:prstGeom>
          <a:solidFill>
            <a:srgbClr val="FFC000">
              <a:alpha val="22000"/>
            </a:srgbClr>
          </a:solidFill>
          <a:ln w="38100">
            <a:solidFill>
              <a:srgbClr val="FFC000"/>
            </a:solidFill>
          </a:ln>
          <a:scene3d>
            <a:camera prst="orthographicFront">
              <a:rot lat="0" lon="0" rev="15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9 Elipse"/>
          <p:cNvSpPr/>
          <p:nvPr/>
        </p:nvSpPr>
        <p:spPr>
          <a:xfrm>
            <a:off x="5940152" y="2708920"/>
            <a:ext cx="3600400" cy="3816424"/>
          </a:xfrm>
          <a:prstGeom prst="ellipse">
            <a:avLst/>
          </a:prstGeom>
          <a:solidFill>
            <a:srgbClr val="FFC000">
              <a:alpha val="22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10 Elipse"/>
          <p:cNvSpPr/>
          <p:nvPr/>
        </p:nvSpPr>
        <p:spPr>
          <a:xfrm>
            <a:off x="5796136" y="-243408"/>
            <a:ext cx="1944216" cy="3528392"/>
          </a:xfrm>
          <a:prstGeom prst="ellipse">
            <a:avLst/>
          </a:prstGeom>
          <a:solidFill>
            <a:srgbClr val="FFC000">
              <a:alpha val="22000"/>
            </a:srgbClr>
          </a:solidFill>
          <a:ln w="38100">
            <a:solidFill>
              <a:srgbClr val="FFC000"/>
            </a:solid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11 CuadroTexto"/>
          <p:cNvSpPr txBox="1"/>
          <p:nvPr/>
        </p:nvSpPr>
        <p:spPr>
          <a:xfrm>
            <a:off x="6300192" y="2924944"/>
            <a:ext cx="1368152" cy="1569660"/>
          </a:xfrm>
          <a:prstGeom prst="rect">
            <a:avLst/>
          </a:prstGeom>
          <a:solidFill>
            <a:srgbClr val="FFC000"/>
          </a:solidFill>
        </p:spPr>
        <p:txBody>
          <a:bodyPr wrap="square" rtlCol="0">
            <a:spAutoFit/>
          </a:bodyPr>
          <a:lstStyle/>
          <a:p>
            <a:r>
              <a:rPr lang="es-ES_tradnl" sz="2400" dirty="0" err="1">
                <a:latin typeface="Rage Italic" pitchFamily="66" charset="0"/>
              </a:rPr>
              <a:t>Husband</a:t>
            </a:r>
            <a:r>
              <a:rPr lang="es-ES_tradnl" sz="2400" dirty="0">
                <a:latin typeface="Rage Italic" pitchFamily="66" charset="0"/>
              </a:rPr>
              <a:t> and </a:t>
            </a:r>
            <a:r>
              <a:rPr lang="es-ES_tradnl" sz="2400" dirty="0" err="1">
                <a:latin typeface="Rage Italic" pitchFamily="66" charset="0"/>
              </a:rPr>
              <a:t>brothers</a:t>
            </a:r>
            <a:r>
              <a:rPr lang="es-ES_tradnl" sz="2400" dirty="0">
                <a:latin typeface="Rage Italic" pitchFamily="66" charset="0"/>
              </a:rPr>
              <a:t>/</a:t>
            </a:r>
          </a:p>
          <a:p>
            <a:r>
              <a:rPr lang="es-ES_tradnl" sz="2400" dirty="0" err="1">
                <a:latin typeface="Rage Italic" pitchFamily="66" charset="0"/>
              </a:rPr>
              <a:t>sisters</a:t>
            </a:r>
            <a:endParaRPr lang="es-ES_tradnl" sz="2400" dirty="0">
              <a:latin typeface="Rage Italic" pitchFamily="66" charset="0"/>
            </a:endParaRPr>
          </a:p>
        </p:txBody>
      </p:sp>
      <p:sp>
        <p:nvSpPr>
          <p:cNvPr id="13" name="12 CuadroTexto"/>
          <p:cNvSpPr txBox="1"/>
          <p:nvPr/>
        </p:nvSpPr>
        <p:spPr>
          <a:xfrm>
            <a:off x="7164288" y="5877272"/>
            <a:ext cx="1656184" cy="830997"/>
          </a:xfrm>
          <a:prstGeom prst="rect">
            <a:avLst/>
          </a:prstGeom>
          <a:solidFill>
            <a:srgbClr val="FFC000"/>
          </a:solidFill>
        </p:spPr>
        <p:txBody>
          <a:bodyPr wrap="square" rtlCol="0">
            <a:spAutoFit/>
          </a:bodyPr>
          <a:lstStyle/>
          <a:p>
            <a:r>
              <a:rPr lang="es-ES_tradnl" sz="2400" dirty="0" err="1">
                <a:latin typeface="Rage Italic" pitchFamily="66" charset="0"/>
              </a:rPr>
              <a:t>Friends</a:t>
            </a:r>
            <a:r>
              <a:rPr lang="es-ES_tradnl" sz="2400" dirty="0">
                <a:latin typeface="Rage Italic" pitchFamily="66" charset="0"/>
              </a:rPr>
              <a:t> and </a:t>
            </a:r>
            <a:r>
              <a:rPr lang="es-ES_tradnl" sz="2400" dirty="0" err="1">
                <a:latin typeface="Rage Italic" pitchFamily="66" charset="0"/>
              </a:rPr>
              <a:t>neighbors</a:t>
            </a:r>
            <a:endParaRPr lang="es-ES_tradnl" sz="2400" dirty="0">
              <a:latin typeface="Rage Italic" pitchFamily="66" charset="0"/>
            </a:endParaRPr>
          </a:p>
        </p:txBody>
      </p:sp>
      <p:sp>
        <p:nvSpPr>
          <p:cNvPr id="14" name="13 CuadroTexto"/>
          <p:cNvSpPr txBox="1"/>
          <p:nvPr/>
        </p:nvSpPr>
        <p:spPr>
          <a:xfrm>
            <a:off x="7847856" y="1268760"/>
            <a:ext cx="1296144" cy="830997"/>
          </a:xfrm>
          <a:prstGeom prst="rect">
            <a:avLst/>
          </a:prstGeom>
          <a:solidFill>
            <a:srgbClr val="FFC000"/>
          </a:solidFill>
        </p:spPr>
        <p:txBody>
          <a:bodyPr wrap="square" rtlCol="0">
            <a:spAutoFit/>
          </a:bodyPr>
          <a:lstStyle/>
          <a:p>
            <a:r>
              <a:rPr lang="es-ES_tradnl" sz="2400" dirty="0" err="1">
                <a:latin typeface="Rage Italic" pitchFamily="66" charset="0"/>
              </a:rPr>
              <a:t>His</a:t>
            </a:r>
            <a:r>
              <a:rPr lang="es-ES_tradnl" sz="2400" dirty="0">
                <a:latin typeface="Rage Italic" pitchFamily="66" charset="0"/>
              </a:rPr>
              <a:t> </a:t>
            </a:r>
            <a:r>
              <a:rPr lang="es-ES_tradnl" sz="2400" dirty="0" err="1">
                <a:latin typeface="Rage Italic" pitchFamily="66" charset="0"/>
              </a:rPr>
              <a:t>family</a:t>
            </a:r>
            <a:endParaRPr lang="es-ES_tradnl" sz="2400" dirty="0">
              <a:latin typeface="Rage Italic" pitchFamily="66" charset="0"/>
            </a:endParaRPr>
          </a:p>
        </p:txBody>
      </p:sp>
      <p:sp>
        <p:nvSpPr>
          <p:cNvPr id="15" name="14 CuadroTexto"/>
          <p:cNvSpPr txBox="1"/>
          <p:nvPr/>
        </p:nvSpPr>
        <p:spPr>
          <a:xfrm>
            <a:off x="1763688" y="3284984"/>
            <a:ext cx="1512168" cy="830997"/>
          </a:xfrm>
          <a:prstGeom prst="rect">
            <a:avLst/>
          </a:prstGeom>
          <a:solidFill>
            <a:srgbClr val="FFC000"/>
          </a:solidFill>
        </p:spPr>
        <p:txBody>
          <a:bodyPr wrap="square" rtlCol="0">
            <a:spAutoFit/>
          </a:bodyPr>
          <a:lstStyle/>
          <a:p>
            <a:r>
              <a:rPr lang="es-ES_tradnl" sz="2400" dirty="0" err="1">
                <a:latin typeface="Rage Italic" pitchFamily="66" charset="0"/>
              </a:rPr>
              <a:t>The</a:t>
            </a:r>
            <a:r>
              <a:rPr lang="es-ES_tradnl" sz="2400" dirty="0">
                <a:latin typeface="Rage Italic" pitchFamily="66" charset="0"/>
              </a:rPr>
              <a:t> </a:t>
            </a:r>
            <a:r>
              <a:rPr lang="es-ES_tradnl" sz="2400" dirty="0" err="1">
                <a:latin typeface="Rage Italic" pitchFamily="66" charset="0"/>
              </a:rPr>
              <a:t>rest</a:t>
            </a:r>
            <a:r>
              <a:rPr lang="es-ES_tradnl" sz="2400" dirty="0">
                <a:latin typeface="Rage Italic" pitchFamily="66" charset="0"/>
              </a:rPr>
              <a:t> of </a:t>
            </a:r>
            <a:r>
              <a:rPr lang="es-ES_tradnl" sz="2400" dirty="0" err="1">
                <a:latin typeface="Rage Italic" pitchFamily="66" charset="0"/>
              </a:rPr>
              <a:t>her</a:t>
            </a:r>
            <a:r>
              <a:rPr lang="es-ES_tradnl" sz="2400" dirty="0">
                <a:latin typeface="Rage Italic" pitchFamily="66" charset="0"/>
              </a:rPr>
              <a:t> </a:t>
            </a:r>
            <a:r>
              <a:rPr lang="es-ES_tradnl" sz="2400" dirty="0" err="1">
                <a:latin typeface="Rage Italic" pitchFamily="66" charset="0"/>
              </a:rPr>
              <a:t>family</a:t>
            </a:r>
            <a:endParaRPr lang="es-ES_tradnl" sz="2400" dirty="0">
              <a:latin typeface="Rage Italic" pitchFamily="66" charset="0"/>
            </a:endParaRPr>
          </a:p>
        </p:txBody>
      </p:sp>
      <p:sp>
        <p:nvSpPr>
          <p:cNvPr id="17" name="Text Box 5"/>
          <p:cNvSpPr txBox="1">
            <a:spLocks noChangeArrowheads="1"/>
          </p:cNvSpPr>
          <p:nvPr/>
        </p:nvSpPr>
        <p:spPr bwMode="auto">
          <a:xfrm>
            <a:off x="0" y="0"/>
            <a:ext cx="3131840" cy="1200329"/>
          </a:xfrm>
          <a:prstGeom prst="rect">
            <a:avLst/>
          </a:prstGeom>
          <a:noFill/>
          <a:ln w="25400" algn="ctr">
            <a:noFill/>
            <a:miter lim="800000"/>
            <a:headEnd/>
            <a:tailEnd/>
          </a:ln>
          <a:effectLst/>
        </p:spPr>
        <p:txBody>
          <a:bodyPr wrap="square">
            <a:spAutoFit/>
          </a:bodyPr>
          <a:lstStyle/>
          <a:p>
            <a:pPr>
              <a:spcBef>
                <a:spcPct val="50000"/>
              </a:spcBef>
            </a:pPr>
            <a:r>
              <a:rPr lang="es-ES" sz="2400" dirty="0">
                <a:solidFill>
                  <a:srgbClr val="000000"/>
                </a:solidFill>
                <a:latin typeface="+mn-lt"/>
              </a:rPr>
              <a:t>A </a:t>
            </a:r>
            <a:r>
              <a:rPr lang="es-ES" sz="2400" dirty="0" err="1">
                <a:solidFill>
                  <a:srgbClr val="000000"/>
                </a:solidFill>
                <a:latin typeface="+mn-lt"/>
              </a:rPr>
              <a:t>young</a:t>
            </a:r>
            <a:r>
              <a:rPr lang="es-ES" sz="2400" dirty="0">
                <a:solidFill>
                  <a:srgbClr val="000000"/>
                </a:solidFill>
                <a:latin typeface="+mn-lt"/>
              </a:rPr>
              <a:t> </a:t>
            </a:r>
            <a:r>
              <a:rPr lang="es-ES" sz="2400" dirty="0" err="1">
                <a:solidFill>
                  <a:srgbClr val="000000"/>
                </a:solidFill>
                <a:latin typeface="+mn-lt"/>
              </a:rPr>
              <a:t>Moroccan</a:t>
            </a:r>
            <a:r>
              <a:rPr lang="es-ES" sz="2400" dirty="0">
                <a:solidFill>
                  <a:srgbClr val="000000"/>
                </a:solidFill>
                <a:latin typeface="+mn-lt"/>
              </a:rPr>
              <a:t> </a:t>
            </a:r>
            <a:r>
              <a:rPr lang="es-ES" sz="2400" dirty="0" err="1">
                <a:solidFill>
                  <a:srgbClr val="000000"/>
                </a:solidFill>
                <a:latin typeface="+mn-lt"/>
              </a:rPr>
              <a:t>woman</a:t>
            </a:r>
            <a:r>
              <a:rPr lang="es-ES" sz="2400" i="1" dirty="0">
                <a:solidFill>
                  <a:srgbClr val="000000"/>
                </a:solidFill>
              </a:rPr>
              <a:t> t</a:t>
            </a:r>
            <a:r>
              <a:rPr lang="es-ES" sz="2400" baseline="-10000" dirty="0">
                <a:solidFill>
                  <a:srgbClr val="000000"/>
                </a:solidFill>
              </a:rPr>
              <a:t>2</a:t>
            </a:r>
            <a:r>
              <a:rPr lang="es-ES" sz="2400" dirty="0">
                <a:solidFill>
                  <a:srgbClr val="000000"/>
                </a:solidFill>
                <a:latin typeface="+mn-lt"/>
              </a:rPr>
              <a:t>, </a:t>
            </a:r>
            <a:r>
              <a:rPr lang="es-ES" sz="2400" dirty="0" err="1">
                <a:solidFill>
                  <a:srgbClr val="000000"/>
                </a:solidFill>
                <a:latin typeface="+mn-lt"/>
              </a:rPr>
              <a:t>trying</a:t>
            </a:r>
            <a:r>
              <a:rPr lang="es-ES" sz="2400" dirty="0">
                <a:solidFill>
                  <a:srgbClr val="000000"/>
                </a:solidFill>
                <a:latin typeface="+mn-lt"/>
              </a:rPr>
              <a:t> </a:t>
            </a:r>
            <a:r>
              <a:rPr lang="es-ES" sz="2400" dirty="0" err="1">
                <a:solidFill>
                  <a:srgbClr val="000000"/>
                </a:solidFill>
                <a:latin typeface="+mn-lt"/>
              </a:rPr>
              <a:t>to</a:t>
            </a:r>
            <a:r>
              <a:rPr lang="es-ES" sz="2400" dirty="0">
                <a:solidFill>
                  <a:srgbClr val="000000"/>
                </a:solidFill>
                <a:latin typeface="+mn-lt"/>
              </a:rPr>
              <a:t> </a:t>
            </a:r>
            <a:r>
              <a:rPr lang="es-ES" sz="2400" dirty="0" err="1">
                <a:solidFill>
                  <a:srgbClr val="000000"/>
                </a:solidFill>
                <a:latin typeface="+mn-lt"/>
              </a:rPr>
              <a:t>find</a:t>
            </a:r>
            <a:r>
              <a:rPr lang="es-ES" sz="2400" dirty="0">
                <a:solidFill>
                  <a:srgbClr val="000000"/>
                </a:solidFill>
                <a:latin typeface="+mn-lt"/>
              </a:rPr>
              <a:t> a </a:t>
            </a:r>
            <a:r>
              <a:rPr lang="es-ES" sz="2400" dirty="0" err="1">
                <a:solidFill>
                  <a:srgbClr val="000000"/>
                </a:solidFill>
                <a:latin typeface="+mn-lt"/>
              </a:rPr>
              <a:t>job</a:t>
            </a:r>
            <a:endParaRPr lang="es-ES" sz="2400" baseline="-10000" dirty="0">
              <a:solidFill>
                <a:srgbClr val="000000"/>
              </a:solidFill>
              <a:latin typeface="+mn-lt"/>
            </a:endParaRPr>
          </a:p>
        </p:txBody>
      </p:sp>
    </p:spTree>
    <p:extLst>
      <p:ext uri="{BB962C8B-B14F-4D97-AF65-F5344CB8AC3E}">
        <p14:creationId xmlns:p14="http://schemas.microsoft.com/office/powerpoint/2010/main" val="299089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7" name="Rectangle 7"/>
          <p:cNvSpPr>
            <a:spLocks noChangeArrowheads="1"/>
          </p:cNvSpPr>
          <p:nvPr/>
        </p:nvSpPr>
        <p:spPr bwMode="auto">
          <a:xfrm>
            <a:off x="179512" y="5157192"/>
            <a:ext cx="1293813" cy="358775"/>
          </a:xfrm>
          <a:prstGeom prst="rect">
            <a:avLst/>
          </a:prstGeom>
          <a:noFill/>
          <a:ln w="38100" algn="ctr">
            <a:solidFill>
              <a:srgbClr val="000000"/>
            </a:solidFill>
            <a:miter lim="800000"/>
            <a:headEnd/>
            <a:tailEnd/>
          </a:ln>
          <a:effectLst/>
        </p:spPr>
        <p:txBody>
          <a:bodyPr wrap="none" anchor="ctr"/>
          <a:lstStyle/>
          <a:p>
            <a:endParaRPr lang="es-ES_tradnl"/>
          </a:p>
        </p:txBody>
      </p:sp>
      <p:sp>
        <p:nvSpPr>
          <p:cNvPr id="209925" name="Text Box 5"/>
          <p:cNvSpPr txBox="1">
            <a:spLocks noChangeArrowheads="1"/>
          </p:cNvSpPr>
          <p:nvPr/>
        </p:nvSpPr>
        <p:spPr bwMode="auto">
          <a:xfrm>
            <a:off x="0" y="116632"/>
            <a:ext cx="2627784" cy="954107"/>
          </a:xfrm>
          <a:prstGeom prst="rect">
            <a:avLst/>
          </a:prstGeom>
          <a:noFill/>
          <a:ln w="25400" algn="ctr">
            <a:noFill/>
            <a:miter lim="800000"/>
            <a:headEnd/>
            <a:tailEnd/>
          </a:ln>
          <a:effectLst/>
        </p:spPr>
        <p:txBody>
          <a:bodyPr wrap="square">
            <a:spAutoFit/>
          </a:bodyPr>
          <a:lstStyle/>
          <a:p>
            <a:pPr>
              <a:spcBef>
                <a:spcPct val="50000"/>
              </a:spcBef>
            </a:pPr>
            <a:r>
              <a:rPr lang="es-ES" sz="2800" dirty="0" err="1">
                <a:solidFill>
                  <a:srgbClr val="000000"/>
                </a:solidFill>
                <a:latin typeface="+mn-lt"/>
              </a:rPr>
              <a:t>Argentinean</a:t>
            </a:r>
            <a:r>
              <a:rPr lang="es-ES" sz="2800" dirty="0">
                <a:solidFill>
                  <a:srgbClr val="000000"/>
                </a:solidFill>
                <a:latin typeface="+mn-lt"/>
              </a:rPr>
              <a:t> </a:t>
            </a:r>
            <a:r>
              <a:rPr lang="es-ES" sz="2800" dirty="0" err="1">
                <a:solidFill>
                  <a:srgbClr val="000000"/>
                </a:solidFill>
                <a:latin typeface="+mn-lt"/>
              </a:rPr>
              <a:t>woman</a:t>
            </a:r>
            <a:r>
              <a:rPr lang="es-ES" sz="2800" dirty="0">
                <a:solidFill>
                  <a:srgbClr val="000000"/>
                </a:solidFill>
                <a:latin typeface="+mn-lt"/>
              </a:rPr>
              <a:t> </a:t>
            </a:r>
            <a:r>
              <a:rPr lang="es-ES" sz="2800" i="1" dirty="0">
                <a:solidFill>
                  <a:srgbClr val="000000"/>
                </a:solidFill>
                <a:latin typeface="+mn-lt"/>
              </a:rPr>
              <a:t>t</a:t>
            </a:r>
            <a:r>
              <a:rPr lang="es-ES" sz="2800" baseline="-10000" dirty="0">
                <a:solidFill>
                  <a:srgbClr val="000000"/>
                </a:solidFill>
                <a:latin typeface="+mn-lt"/>
              </a:rPr>
              <a:t>1</a:t>
            </a:r>
          </a:p>
        </p:txBody>
      </p:sp>
      <p:pic>
        <p:nvPicPr>
          <p:cNvPr id="7" name="6 Imagen" descr="nataliacuevas1_nogeens.jpg"/>
          <p:cNvPicPr>
            <a:picLocks noChangeAspect="1"/>
          </p:cNvPicPr>
          <p:nvPr/>
        </p:nvPicPr>
        <p:blipFill>
          <a:blip r:embed="rId3" cstate="print"/>
          <a:stretch>
            <a:fillRect/>
          </a:stretch>
        </p:blipFill>
        <p:spPr>
          <a:xfrm>
            <a:off x="2699792" y="548680"/>
            <a:ext cx="5962650" cy="5943600"/>
          </a:xfrm>
          <a:prstGeom prst="rect">
            <a:avLst/>
          </a:prstGeom>
        </p:spPr>
      </p:pic>
      <p:cxnSp>
        <p:nvCxnSpPr>
          <p:cNvPr id="9" name="8 Conector recto de flecha"/>
          <p:cNvCxnSpPr/>
          <p:nvPr/>
        </p:nvCxnSpPr>
        <p:spPr>
          <a:xfrm rot="16200000" flipH="1">
            <a:off x="3923928" y="1484784"/>
            <a:ext cx="2448272" cy="115212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4067944" y="548680"/>
            <a:ext cx="936104" cy="369332"/>
          </a:xfrm>
          <a:prstGeom prst="rect">
            <a:avLst/>
          </a:prstGeom>
          <a:solidFill>
            <a:srgbClr val="FFC000"/>
          </a:solidFill>
        </p:spPr>
        <p:txBody>
          <a:bodyPr wrap="square" rtlCol="0">
            <a:spAutoFit/>
          </a:bodyPr>
          <a:lstStyle/>
          <a:p>
            <a:r>
              <a:rPr lang="es-ES_tradnl" dirty="0" err="1">
                <a:latin typeface="Rage Italic" pitchFamily="66" charset="0"/>
              </a:rPr>
              <a:t>Husband</a:t>
            </a:r>
            <a:endParaRPr lang="es-ES_tradnl" dirty="0">
              <a:latin typeface="Rage Italic" pitchFamily="66" charset="0"/>
            </a:endParaRPr>
          </a:p>
        </p:txBody>
      </p:sp>
      <p:sp>
        <p:nvSpPr>
          <p:cNvPr id="12" name="11 Elipse"/>
          <p:cNvSpPr/>
          <p:nvPr/>
        </p:nvSpPr>
        <p:spPr>
          <a:xfrm>
            <a:off x="6228184" y="2636912"/>
            <a:ext cx="576064" cy="1224136"/>
          </a:xfrm>
          <a:prstGeom prst="ellipse">
            <a:avLst/>
          </a:prstGeom>
          <a:noFill/>
          <a:ln w="38100">
            <a:solidFill>
              <a:srgbClr val="FFC000"/>
            </a:solidFill>
          </a:ln>
          <a:scene3d>
            <a:camera prst="orthographicFront">
              <a:rot lat="0" lon="0" rev="203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3" name="12 Conector recto de flecha"/>
          <p:cNvCxnSpPr/>
          <p:nvPr/>
        </p:nvCxnSpPr>
        <p:spPr>
          <a:xfrm rot="10800000" flipV="1">
            <a:off x="6876256" y="1556792"/>
            <a:ext cx="1368152" cy="1224136"/>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8172400" y="1412776"/>
            <a:ext cx="792088" cy="646331"/>
          </a:xfrm>
          <a:prstGeom prst="rect">
            <a:avLst/>
          </a:prstGeom>
          <a:solidFill>
            <a:srgbClr val="FFC000"/>
          </a:solidFill>
        </p:spPr>
        <p:txBody>
          <a:bodyPr wrap="square" rtlCol="0">
            <a:spAutoFit/>
          </a:bodyPr>
          <a:lstStyle/>
          <a:p>
            <a:r>
              <a:rPr lang="es-ES_tradnl" dirty="0" err="1">
                <a:latin typeface="Rage Italic" pitchFamily="66" charset="0"/>
              </a:rPr>
              <a:t>Best</a:t>
            </a:r>
            <a:r>
              <a:rPr lang="es-ES_tradnl" dirty="0">
                <a:latin typeface="Rage Italic" pitchFamily="66" charset="0"/>
              </a:rPr>
              <a:t> </a:t>
            </a:r>
            <a:r>
              <a:rPr lang="es-ES_tradnl" dirty="0" err="1">
                <a:latin typeface="Rage Italic" pitchFamily="66" charset="0"/>
              </a:rPr>
              <a:t>friends</a:t>
            </a:r>
            <a:endParaRPr lang="es-ES_tradnl" dirty="0">
              <a:latin typeface="Rage Italic" pitchFamily="66" charset="0"/>
            </a:endParaRPr>
          </a:p>
        </p:txBody>
      </p:sp>
      <p:sp>
        <p:nvSpPr>
          <p:cNvPr id="16" name="15 Elipse"/>
          <p:cNvSpPr/>
          <p:nvPr/>
        </p:nvSpPr>
        <p:spPr>
          <a:xfrm>
            <a:off x="2627784" y="1556792"/>
            <a:ext cx="2880320" cy="3168352"/>
          </a:xfrm>
          <a:prstGeom prst="ellipse">
            <a:avLst/>
          </a:prstGeom>
          <a:solidFill>
            <a:srgbClr val="FFC000">
              <a:alpha val="22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17 CuadroTexto"/>
          <p:cNvSpPr txBox="1"/>
          <p:nvPr/>
        </p:nvSpPr>
        <p:spPr>
          <a:xfrm>
            <a:off x="2555776" y="1268760"/>
            <a:ext cx="1008112" cy="369332"/>
          </a:xfrm>
          <a:prstGeom prst="rect">
            <a:avLst/>
          </a:prstGeom>
          <a:solidFill>
            <a:srgbClr val="FFC000"/>
          </a:solidFill>
        </p:spPr>
        <p:txBody>
          <a:bodyPr wrap="square" rtlCol="0">
            <a:spAutoFit/>
          </a:bodyPr>
          <a:lstStyle/>
          <a:p>
            <a:r>
              <a:rPr lang="es-ES_tradnl" dirty="0" err="1">
                <a:latin typeface="Rage Italic" pitchFamily="66" charset="0"/>
              </a:rPr>
              <a:t>Inlaws</a:t>
            </a:r>
            <a:endParaRPr lang="es-ES_tradnl" dirty="0">
              <a:latin typeface="Rage Italic" pitchFamily="66" charset="0"/>
            </a:endParaRPr>
          </a:p>
        </p:txBody>
      </p:sp>
      <p:sp>
        <p:nvSpPr>
          <p:cNvPr id="19" name="18 Elipse"/>
          <p:cNvSpPr/>
          <p:nvPr/>
        </p:nvSpPr>
        <p:spPr>
          <a:xfrm>
            <a:off x="5436096" y="620688"/>
            <a:ext cx="2736304" cy="1008112"/>
          </a:xfrm>
          <a:prstGeom prst="ellipse">
            <a:avLst/>
          </a:prstGeom>
          <a:solidFill>
            <a:srgbClr val="FFC000">
              <a:alpha val="21000"/>
            </a:srgbClr>
          </a:solidFill>
          <a:ln w="38100">
            <a:solidFill>
              <a:srgbClr val="FFC000"/>
            </a:solidFill>
          </a:ln>
          <a:scene3d>
            <a:camera prst="orthographicFront">
              <a:rot lat="0" lon="0" rev="203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19 CuadroTexto"/>
          <p:cNvSpPr txBox="1"/>
          <p:nvPr/>
        </p:nvSpPr>
        <p:spPr>
          <a:xfrm>
            <a:off x="7380312" y="260648"/>
            <a:ext cx="864096" cy="646331"/>
          </a:xfrm>
          <a:prstGeom prst="rect">
            <a:avLst/>
          </a:prstGeom>
          <a:solidFill>
            <a:srgbClr val="FFC000"/>
          </a:solidFill>
        </p:spPr>
        <p:txBody>
          <a:bodyPr wrap="square" rtlCol="0">
            <a:spAutoFit/>
          </a:bodyPr>
          <a:lstStyle/>
          <a:p>
            <a:r>
              <a:rPr lang="es-ES_tradnl" dirty="0" err="1">
                <a:latin typeface="Rage Italic" pitchFamily="66" charset="0"/>
              </a:rPr>
              <a:t>Catalan</a:t>
            </a:r>
            <a:r>
              <a:rPr lang="es-ES_tradnl" dirty="0">
                <a:latin typeface="Rage Italic" pitchFamily="66" charset="0"/>
              </a:rPr>
              <a:t> </a:t>
            </a:r>
            <a:r>
              <a:rPr lang="es-ES_tradnl" dirty="0" err="1">
                <a:latin typeface="Rage Italic" pitchFamily="66" charset="0"/>
              </a:rPr>
              <a:t>class</a:t>
            </a:r>
            <a:endParaRPr lang="es-ES_tradnl" dirty="0">
              <a:latin typeface="Rage Italic" pitchFamily="66" charset="0"/>
            </a:endParaRPr>
          </a:p>
        </p:txBody>
      </p:sp>
      <p:sp>
        <p:nvSpPr>
          <p:cNvPr id="21" name="20 Elipse"/>
          <p:cNvSpPr/>
          <p:nvPr/>
        </p:nvSpPr>
        <p:spPr>
          <a:xfrm>
            <a:off x="3707904" y="4509120"/>
            <a:ext cx="2448272" cy="1872208"/>
          </a:xfrm>
          <a:prstGeom prst="ellipse">
            <a:avLst/>
          </a:prstGeom>
          <a:solidFill>
            <a:srgbClr val="FFC000">
              <a:alpha val="22000"/>
            </a:srgbClr>
          </a:solidFill>
          <a:ln w="38100">
            <a:solidFill>
              <a:srgbClr val="FFC000"/>
            </a:solidFill>
          </a:ln>
          <a:scene3d>
            <a:camera prst="orthographicFront">
              <a:rot lat="0" lon="0" rev="194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21 CuadroTexto"/>
          <p:cNvSpPr txBox="1"/>
          <p:nvPr/>
        </p:nvSpPr>
        <p:spPr>
          <a:xfrm>
            <a:off x="2915816" y="5013176"/>
            <a:ext cx="936104" cy="1200329"/>
          </a:xfrm>
          <a:prstGeom prst="rect">
            <a:avLst/>
          </a:prstGeom>
          <a:solidFill>
            <a:srgbClr val="FFC000"/>
          </a:solidFill>
        </p:spPr>
        <p:txBody>
          <a:bodyPr wrap="square" rtlCol="0">
            <a:spAutoFit/>
          </a:bodyPr>
          <a:lstStyle/>
          <a:p>
            <a:r>
              <a:rPr lang="es-ES_tradnl" dirty="0" err="1">
                <a:latin typeface="Rage Italic" pitchFamily="66" charset="0"/>
              </a:rPr>
              <a:t>People</a:t>
            </a:r>
            <a:r>
              <a:rPr lang="es-ES_tradnl" dirty="0">
                <a:latin typeface="Rage Italic" pitchFamily="66" charset="0"/>
              </a:rPr>
              <a:t> </a:t>
            </a:r>
            <a:r>
              <a:rPr lang="es-ES_tradnl" dirty="0" err="1">
                <a:latin typeface="Rage Italic" pitchFamily="66" charset="0"/>
              </a:rPr>
              <a:t>known</a:t>
            </a:r>
            <a:r>
              <a:rPr lang="es-ES_tradnl" dirty="0">
                <a:latin typeface="Rage Italic" pitchFamily="66" charset="0"/>
              </a:rPr>
              <a:t> </a:t>
            </a:r>
            <a:r>
              <a:rPr lang="es-ES_tradnl" dirty="0" err="1">
                <a:latin typeface="Rage Italic" pitchFamily="66" charset="0"/>
              </a:rPr>
              <a:t>via</a:t>
            </a:r>
            <a:r>
              <a:rPr lang="es-ES_tradnl" dirty="0">
                <a:latin typeface="Rage Italic" pitchFamily="66" charset="0"/>
              </a:rPr>
              <a:t> </a:t>
            </a:r>
            <a:r>
              <a:rPr lang="es-ES_tradnl" dirty="0" err="1">
                <a:latin typeface="Rage Italic" pitchFamily="66" charset="0"/>
              </a:rPr>
              <a:t>the</a:t>
            </a:r>
            <a:r>
              <a:rPr lang="es-ES_tradnl" dirty="0">
                <a:latin typeface="Rage Italic" pitchFamily="66" charset="0"/>
              </a:rPr>
              <a:t> </a:t>
            </a:r>
            <a:r>
              <a:rPr lang="es-ES_tradnl" dirty="0" err="1">
                <a:latin typeface="Rage Italic" pitchFamily="66" charset="0"/>
              </a:rPr>
              <a:t>inlaws</a:t>
            </a:r>
            <a:endParaRPr lang="es-ES_tradnl" dirty="0">
              <a:latin typeface="Rage Italic" pitchFamily="66" charset="0"/>
            </a:endParaRPr>
          </a:p>
        </p:txBody>
      </p:sp>
      <p:sp>
        <p:nvSpPr>
          <p:cNvPr id="23" name="22 Elipse"/>
          <p:cNvSpPr/>
          <p:nvPr/>
        </p:nvSpPr>
        <p:spPr>
          <a:xfrm>
            <a:off x="6228184" y="2060848"/>
            <a:ext cx="2232248" cy="4797152"/>
          </a:xfrm>
          <a:prstGeom prst="ellipse">
            <a:avLst/>
          </a:prstGeom>
          <a:solidFill>
            <a:srgbClr val="FFC000">
              <a:alpha val="22000"/>
            </a:srgbClr>
          </a:solidFill>
          <a:ln w="38100">
            <a:solidFill>
              <a:srgbClr val="FFC000"/>
            </a:solidFill>
          </a:ln>
          <a:scene3d>
            <a:camera prst="orthographicFront">
              <a:rot lat="0" lon="0" rev="200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23 CuadroTexto"/>
          <p:cNvSpPr txBox="1"/>
          <p:nvPr/>
        </p:nvSpPr>
        <p:spPr>
          <a:xfrm>
            <a:off x="8244408" y="4437112"/>
            <a:ext cx="1008112" cy="2031325"/>
          </a:xfrm>
          <a:prstGeom prst="rect">
            <a:avLst/>
          </a:prstGeom>
          <a:solidFill>
            <a:srgbClr val="FFC000"/>
          </a:solidFill>
        </p:spPr>
        <p:txBody>
          <a:bodyPr wrap="square" rtlCol="0">
            <a:spAutoFit/>
          </a:bodyPr>
          <a:lstStyle/>
          <a:p>
            <a:r>
              <a:rPr lang="es-ES_tradnl" dirty="0" err="1">
                <a:latin typeface="Rage Italic" pitchFamily="66" charset="0"/>
              </a:rPr>
              <a:t>Family</a:t>
            </a:r>
            <a:r>
              <a:rPr lang="es-ES_tradnl" dirty="0">
                <a:latin typeface="Rage Italic" pitchFamily="66" charset="0"/>
              </a:rPr>
              <a:t>, </a:t>
            </a:r>
            <a:r>
              <a:rPr lang="es-ES_tradnl" dirty="0" err="1">
                <a:latin typeface="Rage Italic" pitchFamily="66" charset="0"/>
              </a:rPr>
              <a:t>childhood</a:t>
            </a:r>
            <a:r>
              <a:rPr lang="es-ES_tradnl" dirty="0">
                <a:latin typeface="Rage Italic" pitchFamily="66" charset="0"/>
              </a:rPr>
              <a:t> </a:t>
            </a:r>
            <a:r>
              <a:rPr lang="es-ES_tradnl" dirty="0" err="1">
                <a:latin typeface="Rage Italic" pitchFamily="66" charset="0"/>
              </a:rPr>
              <a:t>friends</a:t>
            </a:r>
            <a:r>
              <a:rPr lang="es-ES_tradnl" dirty="0">
                <a:latin typeface="Rage Italic" pitchFamily="66" charset="0"/>
              </a:rPr>
              <a:t> and </a:t>
            </a:r>
            <a:r>
              <a:rPr lang="es-ES_tradnl" dirty="0" err="1">
                <a:latin typeface="Rage Italic" pitchFamily="66" charset="0"/>
              </a:rPr>
              <a:t>people</a:t>
            </a:r>
            <a:r>
              <a:rPr lang="es-ES_tradnl" dirty="0">
                <a:latin typeface="Rage Italic" pitchFamily="66" charset="0"/>
              </a:rPr>
              <a:t> </a:t>
            </a:r>
            <a:r>
              <a:rPr lang="es-ES_tradnl" dirty="0" err="1">
                <a:latin typeface="Rage Italic" pitchFamily="66" charset="0"/>
              </a:rPr>
              <a:t>known</a:t>
            </a:r>
            <a:r>
              <a:rPr lang="es-ES_tradnl" dirty="0">
                <a:latin typeface="Rage Italic" pitchFamily="66" charset="0"/>
              </a:rPr>
              <a:t> </a:t>
            </a:r>
            <a:r>
              <a:rPr lang="es-ES_tradnl" dirty="0" err="1">
                <a:latin typeface="Rage Italic" pitchFamily="66" charset="0"/>
              </a:rPr>
              <a:t>via</a:t>
            </a:r>
            <a:r>
              <a:rPr lang="es-ES_tradnl" dirty="0">
                <a:latin typeface="Rage Italic" pitchFamily="66" charset="0"/>
              </a:rPr>
              <a:t> </a:t>
            </a:r>
            <a:r>
              <a:rPr lang="es-ES_tradnl" dirty="0" err="1">
                <a:latin typeface="Rage Italic" pitchFamily="66" charset="0"/>
              </a:rPr>
              <a:t>them</a:t>
            </a:r>
            <a:endParaRPr lang="es-ES_tradnl" dirty="0">
              <a:latin typeface="Rage Italic" pitchFamily="66" charset="0"/>
            </a:endParaRPr>
          </a:p>
        </p:txBody>
      </p:sp>
      <p:sp>
        <p:nvSpPr>
          <p:cNvPr id="25" name="Text Box 5"/>
          <p:cNvSpPr txBox="1">
            <a:spLocks noChangeArrowheads="1"/>
          </p:cNvSpPr>
          <p:nvPr/>
        </p:nvSpPr>
        <p:spPr bwMode="auto">
          <a:xfrm>
            <a:off x="107504" y="2708920"/>
            <a:ext cx="2304256" cy="3000821"/>
          </a:xfrm>
          <a:prstGeom prst="rect">
            <a:avLst/>
          </a:prstGeom>
          <a:solidFill>
            <a:schemeClr val="bg1"/>
          </a:solidFill>
          <a:ln w="25400" algn="ctr">
            <a:noFill/>
            <a:miter lim="800000"/>
            <a:headEnd/>
            <a:tailEnd/>
          </a:ln>
          <a:effectLst/>
        </p:spPr>
        <p:txBody>
          <a:bodyPr wrap="square">
            <a:spAutoFit/>
          </a:bodyPr>
          <a:lstStyle/>
          <a:p>
            <a:pPr algn="l">
              <a:spcBef>
                <a:spcPct val="50000"/>
              </a:spcBef>
            </a:pPr>
            <a:r>
              <a:rPr lang="es-ES" b="1" dirty="0">
                <a:solidFill>
                  <a:srgbClr val="FF0000"/>
                </a:solidFill>
                <a:latin typeface="+mn-lt"/>
              </a:rPr>
              <a:t>Red</a:t>
            </a:r>
            <a:r>
              <a:rPr lang="es-ES" dirty="0">
                <a:solidFill>
                  <a:srgbClr val="FF0000"/>
                </a:solidFill>
                <a:latin typeface="+mn-lt"/>
              </a:rPr>
              <a:t>:</a:t>
            </a:r>
            <a:r>
              <a:rPr lang="es-ES" dirty="0">
                <a:latin typeface="+mn-lt"/>
              </a:rPr>
              <a:t> </a:t>
            </a:r>
            <a:r>
              <a:rPr lang="es-ES" dirty="0">
                <a:solidFill>
                  <a:srgbClr val="000000"/>
                </a:solidFill>
                <a:latin typeface="+mn-lt"/>
              </a:rPr>
              <a:t> </a:t>
            </a:r>
            <a:r>
              <a:rPr lang="es-ES" dirty="0" err="1">
                <a:solidFill>
                  <a:srgbClr val="000000"/>
                </a:solidFill>
                <a:latin typeface="+mn-lt"/>
              </a:rPr>
              <a:t>Spaniards</a:t>
            </a:r>
            <a:endParaRPr lang="es-ES" dirty="0">
              <a:solidFill>
                <a:srgbClr val="000000"/>
              </a:solidFill>
              <a:latin typeface="+mn-lt"/>
            </a:endParaRPr>
          </a:p>
          <a:p>
            <a:pPr algn="l">
              <a:spcBef>
                <a:spcPct val="50000"/>
              </a:spcBef>
            </a:pPr>
            <a:r>
              <a:rPr lang="es-ES" b="1" dirty="0">
                <a:solidFill>
                  <a:srgbClr val="00FF00"/>
                </a:solidFill>
                <a:latin typeface="+mn-lt"/>
              </a:rPr>
              <a:t>Green</a:t>
            </a:r>
            <a:r>
              <a:rPr lang="es-ES" dirty="0">
                <a:solidFill>
                  <a:srgbClr val="000000"/>
                </a:solidFill>
                <a:latin typeface="+mn-lt"/>
              </a:rPr>
              <a:t>: </a:t>
            </a:r>
            <a:r>
              <a:rPr lang="es-ES" dirty="0" err="1">
                <a:solidFill>
                  <a:srgbClr val="000000"/>
                </a:solidFill>
                <a:latin typeface="+mn-lt"/>
              </a:rPr>
              <a:t>Argentineans</a:t>
            </a:r>
            <a:r>
              <a:rPr lang="es-ES" dirty="0">
                <a:solidFill>
                  <a:srgbClr val="000000"/>
                </a:solidFill>
                <a:latin typeface="+mn-lt"/>
              </a:rPr>
              <a:t> in Argentina</a:t>
            </a:r>
          </a:p>
          <a:p>
            <a:pPr algn="l">
              <a:spcBef>
                <a:spcPct val="50000"/>
              </a:spcBef>
            </a:pPr>
            <a:r>
              <a:rPr lang="es-ES" b="1" dirty="0">
                <a:solidFill>
                  <a:srgbClr val="66CCFF"/>
                </a:solidFill>
                <a:latin typeface="+mn-lt"/>
              </a:rPr>
              <a:t>Blue:</a:t>
            </a:r>
            <a:r>
              <a:rPr lang="es-ES" dirty="0">
                <a:solidFill>
                  <a:srgbClr val="000000"/>
                </a:solidFill>
                <a:latin typeface="+mn-lt"/>
              </a:rPr>
              <a:t> </a:t>
            </a:r>
            <a:r>
              <a:rPr lang="es-ES" dirty="0" err="1">
                <a:solidFill>
                  <a:srgbClr val="000000"/>
                </a:solidFill>
                <a:latin typeface="+mn-lt"/>
              </a:rPr>
              <a:t>Argentineans</a:t>
            </a:r>
            <a:r>
              <a:rPr lang="es-ES" dirty="0">
                <a:solidFill>
                  <a:srgbClr val="000000"/>
                </a:solidFill>
                <a:latin typeface="+mn-lt"/>
              </a:rPr>
              <a:t> in </a:t>
            </a:r>
            <a:r>
              <a:rPr lang="es-ES" dirty="0" err="1">
                <a:solidFill>
                  <a:srgbClr val="000000"/>
                </a:solidFill>
                <a:latin typeface="+mn-lt"/>
              </a:rPr>
              <a:t>Spain</a:t>
            </a:r>
            <a:endParaRPr lang="es-ES" dirty="0">
              <a:solidFill>
                <a:srgbClr val="000000"/>
              </a:solidFill>
              <a:latin typeface="+mn-lt"/>
            </a:endParaRPr>
          </a:p>
          <a:p>
            <a:pPr algn="l">
              <a:spcBef>
                <a:spcPct val="50000"/>
              </a:spcBef>
            </a:pPr>
            <a:r>
              <a:rPr lang="es-ES" b="1" dirty="0">
                <a:solidFill>
                  <a:srgbClr val="808080"/>
                </a:solidFill>
                <a:latin typeface="+mn-lt"/>
              </a:rPr>
              <a:t>Gray</a:t>
            </a:r>
            <a:r>
              <a:rPr lang="es-ES" dirty="0">
                <a:solidFill>
                  <a:srgbClr val="000000"/>
                </a:solidFill>
                <a:latin typeface="+mn-lt"/>
              </a:rPr>
              <a:t>:  </a:t>
            </a:r>
            <a:r>
              <a:rPr lang="es-ES" dirty="0" err="1">
                <a:solidFill>
                  <a:srgbClr val="000000"/>
                </a:solidFill>
                <a:latin typeface="+mn-lt"/>
              </a:rPr>
              <a:t>The</a:t>
            </a:r>
            <a:r>
              <a:rPr lang="es-ES" dirty="0">
                <a:solidFill>
                  <a:srgbClr val="000000"/>
                </a:solidFill>
                <a:latin typeface="+mn-lt"/>
              </a:rPr>
              <a:t> </a:t>
            </a:r>
            <a:r>
              <a:rPr lang="es-ES" dirty="0" err="1">
                <a:solidFill>
                  <a:srgbClr val="000000"/>
                </a:solidFill>
                <a:latin typeface="+mn-lt"/>
              </a:rPr>
              <a:t>others</a:t>
            </a:r>
            <a:endParaRPr lang="es-ES" dirty="0">
              <a:solidFill>
                <a:srgbClr val="000000"/>
              </a:solidFill>
              <a:latin typeface="+mn-lt"/>
            </a:endParaRPr>
          </a:p>
          <a:p>
            <a:pPr algn="l">
              <a:spcBef>
                <a:spcPct val="50000"/>
              </a:spcBef>
            </a:pPr>
            <a:r>
              <a:rPr lang="es-ES" b="1" dirty="0">
                <a:solidFill>
                  <a:srgbClr val="000000"/>
                </a:solidFill>
                <a:latin typeface="+mn-lt"/>
              </a:rPr>
              <a:t>SIZE</a:t>
            </a:r>
            <a:r>
              <a:rPr lang="es-ES" dirty="0">
                <a:solidFill>
                  <a:srgbClr val="000000"/>
                </a:solidFill>
                <a:latin typeface="+mn-lt"/>
              </a:rPr>
              <a:t>: </a:t>
            </a:r>
            <a:r>
              <a:rPr lang="es-ES" dirty="0" err="1">
                <a:solidFill>
                  <a:srgbClr val="000000"/>
                </a:solidFill>
                <a:latin typeface="+mn-lt"/>
              </a:rPr>
              <a:t>Closeness</a:t>
            </a:r>
            <a:r>
              <a:rPr lang="es-ES" dirty="0">
                <a:solidFill>
                  <a:srgbClr val="000000"/>
                </a:solidFill>
                <a:latin typeface="+mn-lt"/>
              </a:rPr>
              <a:t> (1-5)</a:t>
            </a:r>
          </a:p>
          <a:p>
            <a:pPr algn="l">
              <a:spcBef>
                <a:spcPct val="50000"/>
              </a:spcBef>
            </a:pPr>
            <a:r>
              <a:rPr lang="es-ES" dirty="0" err="1">
                <a:solidFill>
                  <a:srgbClr val="000000"/>
                </a:solidFill>
                <a:latin typeface="+mn-lt"/>
              </a:rPr>
              <a:t>With</a:t>
            </a:r>
            <a:r>
              <a:rPr lang="es-ES" dirty="0">
                <a:solidFill>
                  <a:srgbClr val="000000"/>
                </a:solidFill>
                <a:latin typeface="+mn-lt"/>
              </a:rPr>
              <a:t> </a:t>
            </a:r>
            <a:r>
              <a:rPr lang="es-ES" dirty="0" err="1">
                <a:solidFill>
                  <a:srgbClr val="000000"/>
                </a:solidFill>
                <a:latin typeface="+mn-lt"/>
              </a:rPr>
              <a:t>margin</a:t>
            </a:r>
            <a:r>
              <a:rPr lang="es-ES" dirty="0">
                <a:solidFill>
                  <a:srgbClr val="000000"/>
                </a:solidFill>
                <a:latin typeface="+mn-lt"/>
              </a:rPr>
              <a:t>: </a:t>
            </a:r>
            <a:r>
              <a:rPr lang="es-ES" dirty="0" err="1">
                <a:solidFill>
                  <a:srgbClr val="000000"/>
                </a:solidFill>
                <a:latin typeface="+mn-lt"/>
              </a:rPr>
              <a:t>Stable</a:t>
            </a:r>
            <a:endParaRPr lang="es-ES" dirty="0">
              <a:solidFill>
                <a:srgbClr val="000000"/>
              </a:solidFill>
              <a:latin typeface="+mn-lt"/>
            </a:endParaRPr>
          </a:p>
        </p:txBody>
      </p:sp>
    </p:spTree>
    <p:extLst>
      <p:ext uri="{BB962C8B-B14F-4D97-AF65-F5344CB8AC3E}">
        <p14:creationId xmlns:p14="http://schemas.microsoft.com/office/powerpoint/2010/main" val="83138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P spid="18" grpId="0" animBg="1"/>
      <p:bldP spid="19" grpId="0" animBg="1"/>
      <p:bldP spid="20" grpId="0" animBg="1"/>
      <p:bldP spid="21"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0" y="0"/>
            <a:ext cx="2699792" cy="954107"/>
          </a:xfrm>
          <a:prstGeom prst="rect">
            <a:avLst/>
          </a:prstGeom>
          <a:noFill/>
          <a:ln w="25400" algn="ctr">
            <a:noFill/>
            <a:miter lim="800000"/>
            <a:headEnd/>
            <a:tailEnd/>
          </a:ln>
          <a:effectLst/>
        </p:spPr>
        <p:txBody>
          <a:bodyPr wrap="square">
            <a:spAutoFit/>
          </a:bodyPr>
          <a:lstStyle/>
          <a:p>
            <a:pPr>
              <a:spcBef>
                <a:spcPct val="50000"/>
              </a:spcBef>
            </a:pPr>
            <a:r>
              <a:rPr lang="es-ES" sz="2800" dirty="0" err="1">
                <a:solidFill>
                  <a:srgbClr val="000000"/>
                </a:solidFill>
                <a:latin typeface="+mn-lt"/>
              </a:rPr>
              <a:t>Argentinean</a:t>
            </a:r>
            <a:r>
              <a:rPr lang="es-ES" sz="2800" dirty="0">
                <a:solidFill>
                  <a:srgbClr val="000000"/>
                </a:solidFill>
                <a:latin typeface="+mn-lt"/>
              </a:rPr>
              <a:t> </a:t>
            </a:r>
            <a:r>
              <a:rPr lang="es-ES" sz="2800" dirty="0" err="1">
                <a:solidFill>
                  <a:srgbClr val="000000"/>
                </a:solidFill>
                <a:latin typeface="+mn-lt"/>
              </a:rPr>
              <a:t>woman</a:t>
            </a:r>
            <a:r>
              <a:rPr lang="es-ES" sz="2800" dirty="0">
                <a:solidFill>
                  <a:srgbClr val="000000"/>
                </a:solidFill>
                <a:latin typeface="+mn-lt"/>
              </a:rPr>
              <a:t> </a:t>
            </a:r>
            <a:r>
              <a:rPr lang="es-ES" sz="2800" i="1" dirty="0">
                <a:solidFill>
                  <a:srgbClr val="000000"/>
                </a:solidFill>
                <a:latin typeface="+mn-lt"/>
              </a:rPr>
              <a:t>t</a:t>
            </a:r>
            <a:r>
              <a:rPr lang="es-ES" sz="2800" baseline="-10000" dirty="0">
                <a:solidFill>
                  <a:srgbClr val="000000"/>
                </a:solidFill>
                <a:latin typeface="+mn-lt"/>
              </a:rPr>
              <a:t>2</a:t>
            </a:r>
          </a:p>
        </p:txBody>
      </p:sp>
      <p:pic>
        <p:nvPicPr>
          <p:cNvPr id="6" name="5 Imagen" descr="nataliacuevas2_nogeens.jpg"/>
          <p:cNvPicPr>
            <a:picLocks noChangeAspect="1"/>
          </p:cNvPicPr>
          <p:nvPr/>
        </p:nvPicPr>
        <p:blipFill>
          <a:blip r:embed="rId3" cstate="print"/>
          <a:stretch>
            <a:fillRect/>
          </a:stretch>
        </p:blipFill>
        <p:spPr>
          <a:xfrm>
            <a:off x="2625362" y="260648"/>
            <a:ext cx="6383031" cy="6597352"/>
          </a:xfrm>
          <a:prstGeom prst="rect">
            <a:avLst/>
          </a:prstGeom>
        </p:spPr>
      </p:pic>
      <p:sp>
        <p:nvSpPr>
          <p:cNvPr id="9" name="8 Elipse"/>
          <p:cNvSpPr/>
          <p:nvPr/>
        </p:nvSpPr>
        <p:spPr>
          <a:xfrm>
            <a:off x="6804248" y="4653136"/>
            <a:ext cx="2808312" cy="1152128"/>
          </a:xfrm>
          <a:prstGeom prst="ellipse">
            <a:avLst/>
          </a:prstGeom>
          <a:solidFill>
            <a:srgbClr val="FFC000">
              <a:alpha val="22000"/>
            </a:srgbClr>
          </a:solidFill>
          <a:ln w="38100">
            <a:solidFill>
              <a:srgbClr val="FFC000"/>
            </a:solidFill>
          </a:ln>
          <a:scene3d>
            <a:camera prst="orthographicFront">
              <a:rot lat="0" lon="0" rev="14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9 Elipse"/>
          <p:cNvSpPr/>
          <p:nvPr/>
        </p:nvSpPr>
        <p:spPr>
          <a:xfrm>
            <a:off x="5724128" y="4005064"/>
            <a:ext cx="1584176" cy="1512168"/>
          </a:xfrm>
          <a:prstGeom prst="ellipse">
            <a:avLst/>
          </a:prstGeom>
          <a:solidFill>
            <a:srgbClr val="FFC000">
              <a:alpha val="22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10 Elipse"/>
          <p:cNvSpPr/>
          <p:nvPr/>
        </p:nvSpPr>
        <p:spPr>
          <a:xfrm>
            <a:off x="3419872" y="3140968"/>
            <a:ext cx="2880320" cy="2016224"/>
          </a:xfrm>
          <a:prstGeom prst="ellipse">
            <a:avLst/>
          </a:prstGeom>
          <a:solidFill>
            <a:srgbClr val="FFC000">
              <a:alpha val="22000"/>
            </a:srgbClr>
          </a:solidFill>
          <a:ln w="38100">
            <a:solidFill>
              <a:srgbClr val="FFC000"/>
            </a:solidFill>
          </a:ln>
          <a:scene3d>
            <a:camera prst="orthographicFront">
              <a:rot lat="0" lon="0" rev="15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12 Elipse"/>
          <p:cNvSpPr/>
          <p:nvPr/>
        </p:nvSpPr>
        <p:spPr>
          <a:xfrm>
            <a:off x="4283968" y="5013176"/>
            <a:ext cx="2880320" cy="1844824"/>
          </a:xfrm>
          <a:prstGeom prst="ellipse">
            <a:avLst/>
          </a:prstGeom>
          <a:solidFill>
            <a:srgbClr val="FFC000">
              <a:alpha val="22000"/>
            </a:srgbClr>
          </a:solidFill>
          <a:ln w="38100">
            <a:solidFill>
              <a:srgbClr val="FFC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13 Elipse"/>
          <p:cNvSpPr/>
          <p:nvPr/>
        </p:nvSpPr>
        <p:spPr>
          <a:xfrm>
            <a:off x="5436096" y="1772816"/>
            <a:ext cx="4104456" cy="1368152"/>
          </a:xfrm>
          <a:prstGeom prst="ellipse">
            <a:avLst/>
          </a:prstGeom>
          <a:solidFill>
            <a:srgbClr val="FFC000">
              <a:alpha val="22000"/>
            </a:srgbClr>
          </a:solidFill>
          <a:ln w="38100">
            <a:solidFill>
              <a:srgbClr val="FFC000"/>
            </a:solidFill>
          </a:ln>
          <a:scene3d>
            <a:camera prst="orthographicFront">
              <a:rot lat="0" lon="0" rev="194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14 Elipse"/>
          <p:cNvSpPr/>
          <p:nvPr/>
        </p:nvSpPr>
        <p:spPr>
          <a:xfrm>
            <a:off x="5975648" y="980728"/>
            <a:ext cx="3168352" cy="864096"/>
          </a:xfrm>
          <a:prstGeom prst="ellipse">
            <a:avLst/>
          </a:prstGeom>
          <a:solidFill>
            <a:srgbClr val="FFC000">
              <a:alpha val="22000"/>
            </a:srgbClr>
          </a:solidFill>
          <a:ln w="38100">
            <a:solidFill>
              <a:srgbClr val="FFC000"/>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15 Elipse"/>
          <p:cNvSpPr/>
          <p:nvPr/>
        </p:nvSpPr>
        <p:spPr>
          <a:xfrm>
            <a:off x="2627784" y="260648"/>
            <a:ext cx="1800200" cy="1728192"/>
          </a:xfrm>
          <a:prstGeom prst="ellipse">
            <a:avLst/>
          </a:prstGeom>
          <a:solidFill>
            <a:srgbClr val="FFC000">
              <a:alpha val="22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16 CuadroTexto"/>
          <p:cNvSpPr txBox="1"/>
          <p:nvPr/>
        </p:nvSpPr>
        <p:spPr>
          <a:xfrm>
            <a:off x="8316416" y="2420888"/>
            <a:ext cx="1008112" cy="369332"/>
          </a:xfrm>
          <a:prstGeom prst="rect">
            <a:avLst/>
          </a:prstGeom>
          <a:solidFill>
            <a:srgbClr val="FFC000"/>
          </a:solidFill>
        </p:spPr>
        <p:txBody>
          <a:bodyPr wrap="square" rtlCol="0">
            <a:spAutoFit/>
          </a:bodyPr>
          <a:lstStyle/>
          <a:p>
            <a:r>
              <a:rPr lang="es-ES_tradnl" dirty="0" err="1">
                <a:latin typeface="Rage Italic" pitchFamily="66" charset="0"/>
              </a:rPr>
              <a:t>Inlaws</a:t>
            </a:r>
            <a:endParaRPr lang="es-ES_tradnl" dirty="0">
              <a:latin typeface="Rage Italic" pitchFamily="66" charset="0"/>
            </a:endParaRPr>
          </a:p>
        </p:txBody>
      </p:sp>
      <p:sp>
        <p:nvSpPr>
          <p:cNvPr id="18" name="17 CuadroTexto"/>
          <p:cNvSpPr txBox="1"/>
          <p:nvPr/>
        </p:nvSpPr>
        <p:spPr>
          <a:xfrm>
            <a:off x="7236296" y="188640"/>
            <a:ext cx="1584176" cy="646331"/>
          </a:xfrm>
          <a:prstGeom prst="rect">
            <a:avLst/>
          </a:prstGeom>
          <a:solidFill>
            <a:srgbClr val="FFC000"/>
          </a:solidFill>
        </p:spPr>
        <p:txBody>
          <a:bodyPr wrap="square" rtlCol="0">
            <a:spAutoFit/>
          </a:bodyPr>
          <a:lstStyle/>
          <a:p>
            <a:r>
              <a:rPr lang="es-ES_tradnl" dirty="0" err="1">
                <a:latin typeface="Rage Italic" pitchFamily="66" charset="0"/>
              </a:rPr>
              <a:t>People</a:t>
            </a:r>
            <a:r>
              <a:rPr lang="es-ES_tradnl" dirty="0">
                <a:latin typeface="Rage Italic" pitchFamily="66" charset="0"/>
              </a:rPr>
              <a:t> </a:t>
            </a:r>
            <a:r>
              <a:rPr lang="es-ES_tradnl" dirty="0" err="1">
                <a:latin typeface="Rage Italic" pitchFamily="66" charset="0"/>
              </a:rPr>
              <a:t>known</a:t>
            </a:r>
            <a:r>
              <a:rPr lang="es-ES_tradnl" dirty="0">
                <a:latin typeface="Rage Italic" pitchFamily="66" charset="0"/>
              </a:rPr>
              <a:t> </a:t>
            </a:r>
            <a:r>
              <a:rPr lang="es-ES_tradnl" dirty="0" err="1">
                <a:latin typeface="Rage Italic" pitchFamily="66" charset="0"/>
              </a:rPr>
              <a:t>via</a:t>
            </a:r>
            <a:r>
              <a:rPr lang="es-ES_tradnl" dirty="0">
                <a:latin typeface="Rage Italic" pitchFamily="66" charset="0"/>
              </a:rPr>
              <a:t> </a:t>
            </a:r>
            <a:r>
              <a:rPr lang="es-ES_tradnl" dirty="0" err="1">
                <a:latin typeface="Rage Italic" pitchFamily="66" charset="0"/>
              </a:rPr>
              <a:t>the</a:t>
            </a:r>
            <a:r>
              <a:rPr lang="es-ES_tradnl" dirty="0">
                <a:latin typeface="Rage Italic" pitchFamily="66" charset="0"/>
              </a:rPr>
              <a:t> </a:t>
            </a:r>
            <a:r>
              <a:rPr lang="es-ES_tradnl" dirty="0" err="1">
                <a:latin typeface="Rage Italic" pitchFamily="66" charset="0"/>
              </a:rPr>
              <a:t>inlaws</a:t>
            </a:r>
            <a:endParaRPr lang="es-ES_tradnl" dirty="0">
              <a:latin typeface="Rage Italic" pitchFamily="66" charset="0"/>
            </a:endParaRPr>
          </a:p>
        </p:txBody>
      </p:sp>
      <p:sp>
        <p:nvSpPr>
          <p:cNvPr id="19" name="18 CuadroTexto"/>
          <p:cNvSpPr txBox="1"/>
          <p:nvPr/>
        </p:nvSpPr>
        <p:spPr>
          <a:xfrm>
            <a:off x="2411760" y="1700808"/>
            <a:ext cx="864096" cy="646331"/>
          </a:xfrm>
          <a:prstGeom prst="rect">
            <a:avLst/>
          </a:prstGeom>
          <a:solidFill>
            <a:srgbClr val="FFC000"/>
          </a:solidFill>
        </p:spPr>
        <p:txBody>
          <a:bodyPr wrap="square" rtlCol="0">
            <a:spAutoFit/>
          </a:bodyPr>
          <a:lstStyle/>
          <a:p>
            <a:r>
              <a:rPr lang="es-ES_tradnl" dirty="0" err="1">
                <a:latin typeface="Rage Italic" pitchFamily="66" charset="0"/>
              </a:rPr>
              <a:t>Catalan</a:t>
            </a:r>
            <a:r>
              <a:rPr lang="es-ES_tradnl" dirty="0">
                <a:latin typeface="Rage Italic" pitchFamily="66" charset="0"/>
              </a:rPr>
              <a:t> </a:t>
            </a:r>
            <a:r>
              <a:rPr lang="es-ES_tradnl" dirty="0" err="1">
                <a:latin typeface="Rage Italic" pitchFamily="66" charset="0"/>
              </a:rPr>
              <a:t>class</a:t>
            </a:r>
            <a:endParaRPr lang="es-ES_tradnl" dirty="0">
              <a:latin typeface="Rage Italic" pitchFamily="66" charset="0"/>
            </a:endParaRPr>
          </a:p>
        </p:txBody>
      </p:sp>
      <p:sp>
        <p:nvSpPr>
          <p:cNvPr id="20" name="19 CuadroTexto"/>
          <p:cNvSpPr txBox="1"/>
          <p:nvPr/>
        </p:nvSpPr>
        <p:spPr>
          <a:xfrm>
            <a:off x="7164288" y="4005064"/>
            <a:ext cx="1008112" cy="369332"/>
          </a:xfrm>
          <a:prstGeom prst="rect">
            <a:avLst/>
          </a:prstGeom>
          <a:solidFill>
            <a:srgbClr val="FFC000"/>
          </a:solidFill>
        </p:spPr>
        <p:txBody>
          <a:bodyPr wrap="square" rtlCol="0">
            <a:spAutoFit/>
          </a:bodyPr>
          <a:lstStyle/>
          <a:p>
            <a:r>
              <a:rPr lang="es-ES_tradnl" dirty="0" err="1">
                <a:latin typeface="Rage Italic" pitchFamily="66" charset="0"/>
              </a:rPr>
              <a:t>Family</a:t>
            </a:r>
            <a:endParaRPr lang="es-ES_tradnl" dirty="0">
              <a:latin typeface="Rage Italic" pitchFamily="66" charset="0"/>
            </a:endParaRPr>
          </a:p>
        </p:txBody>
      </p:sp>
      <p:sp>
        <p:nvSpPr>
          <p:cNvPr id="21" name="20 CuadroTexto"/>
          <p:cNvSpPr txBox="1"/>
          <p:nvPr/>
        </p:nvSpPr>
        <p:spPr>
          <a:xfrm>
            <a:off x="2987824" y="2852936"/>
            <a:ext cx="1368152" cy="646331"/>
          </a:xfrm>
          <a:prstGeom prst="rect">
            <a:avLst/>
          </a:prstGeom>
          <a:solidFill>
            <a:srgbClr val="FFC000"/>
          </a:solidFill>
        </p:spPr>
        <p:txBody>
          <a:bodyPr wrap="square" rtlCol="0">
            <a:spAutoFit/>
          </a:bodyPr>
          <a:lstStyle/>
          <a:p>
            <a:r>
              <a:rPr lang="es-ES_tradnl" dirty="0" err="1">
                <a:latin typeface="Rage Italic" pitchFamily="66" charset="0"/>
              </a:rPr>
              <a:t>Neighbours</a:t>
            </a:r>
            <a:r>
              <a:rPr lang="es-ES_tradnl" dirty="0">
                <a:latin typeface="Rage Italic" pitchFamily="66" charset="0"/>
              </a:rPr>
              <a:t> in Argentina</a:t>
            </a:r>
          </a:p>
        </p:txBody>
      </p:sp>
      <p:sp>
        <p:nvSpPr>
          <p:cNvPr id="22" name="21 CuadroTexto"/>
          <p:cNvSpPr txBox="1"/>
          <p:nvPr/>
        </p:nvSpPr>
        <p:spPr>
          <a:xfrm>
            <a:off x="4572000" y="260648"/>
            <a:ext cx="1224136" cy="646331"/>
          </a:xfrm>
          <a:prstGeom prst="rect">
            <a:avLst/>
          </a:prstGeom>
          <a:solidFill>
            <a:srgbClr val="FFC000"/>
          </a:solidFill>
        </p:spPr>
        <p:txBody>
          <a:bodyPr wrap="square" rtlCol="0">
            <a:spAutoFit/>
          </a:bodyPr>
          <a:lstStyle/>
          <a:p>
            <a:r>
              <a:rPr lang="es-ES_tradnl" dirty="0" err="1">
                <a:latin typeface="Rage Italic" pitchFamily="66" charset="0"/>
              </a:rPr>
              <a:t>Husband</a:t>
            </a:r>
            <a:r>
              <a:rPr lang="es-ES_tradnl" dirty="0">
                <a:latin typeface="Rage Italic" pitchFamily="66" charset="0"/>
              </a:rPr>
              <a:t> and </a:t>
            </a:r>
            <a:r>
              <a:rPr lang="es-ES_tradnl" dirty="0" err="1">
                <a:latin typeface="Rage Italic" pitchFamily="66" charset="0"/>
              </a:rPr>
              <a:t>friends</a:t>
            </a:r>
            <a:endParaRPr lang="es-ES_tradnl" dirty="0">
              <a:latin typeface="Rage Italic" pitchFamily="66" charset="0"/>
            </a:endParaRPr>
          </a:p>
        </p:txBody>
      </p:sp>
      <p:sp>
        <p:nvSpPr>
          <p:cNvPr id="23" name="22 CuadroTexto"/>
          <p:cNvSpPr txBox="1"/>
          <p:nvPr/>
        </p:nvSpPr>
        <p:spPr>
          <a:xfrm>
            <a:off x="3419872" y="5877272"/>
            <a:ext cx="1008112" cy="646331"/>
          </a:xfrm>
          <a:prstGeom prst="rect">
            <a:avLst/>
          </a:prstGeom>
          <a:solidFill>
            <a:srgbClr val="FFC000"/>
          </a:solidFill>
        </p:spPr>
        <p:txBody>
          <a:bodyPr wrap="square" rtlCol="0">
            <a:spAutoFit/>
          </a:bodyPr>
          <a:lstStyle/>
          <a:p>
            <a:r>
              <a:rPr lang="es-ES_tradnl" dirty="0" err="1">
                <a:latin typeface="Rage Italic" pitchFamily="66" charset="0"/>
              </a:rPr>
              <a:t>Childhood</a:t>
            </a:r>
            <a:r>
              <a:rPr lang="es-ES_tradnl" dirty="0">
                <a:latin typeface="Rage Italic" pitchFamily="66" charset="0"/>
              </a:rPr>
              <a:t> </a:t>
            </a:r>
            <a:r>
              <a:rPr lang="es-ES_tradnl" dirty="0" err="1">
                <a:latin typeface="Rage Italic" pitchFamily="66" charset="0"/>
              </a:rPr>
              <a:t>friends</a:t>
            </a:r>
            <a:endParaRPr lang="es-ES_tradnl" dirty="0">
              <a:latin typeface="Rage Italic" pitchFamily="66" charset="0"/>
            </a:endParaRPr>
          </a:p>
        </p:txBody>
      </p:sp>
      <p:sp>
        <p:nvSpPr>
          <p:cNvPr id="24" name="23 CuadroTexto"/>
          <p:cNvSpPr txBox="1"/>
          <p:nvPr/>
        </p:nvSpPr>
        <p:spPr>
          <a:xfrm>
            <a:off x="7487816" y="6211669"/>
            <a:ext cx="1656184" cy="646331"/>
          </a:xfrm>
          <a:prstGeom prst="rect">
            <a:avLst/>
          </a:prstGeom>
          <a:solidFill>
            <a:srgbClr val="FFC000"/>
          </a:solidFill>
        </p:spPr>
        <p:txBody>
          <a:bodyPr wrap="square" rtlCol="0">
            <a:spAutoFit/>
          </a:bodyPr>
          <a:lstStyle/>
          <a:p>
            <a:r>
              <a:rPr lang="es-ES_tradnl" dirty="0" err="1">
                <a:latin typeface="Rage Italic" pitchFamily="66" charset="0"/>
              </a:rPr>
              <a:t>People</a:t>
            </a:r>
            <a:r>
              <a:rPr lang="es-ES_tradnl" dirty="0">
                <a:latin typeface="Rage Italic" pitchFamily="66" charset="0"/>
              </a:rPr>
              <a:t> </a:t>
            </a:r>
            <a:r>
              <a:rPr lang="es-ES_tradnl" dirty="0" err="1">
                <a:latin typeface="Rage Italic" pitchFamily="66" charset="0"/>
              </a:rPr>
              <a:t>known</a:t>
            </a:r>
            <a:r>
              <a:rPr lang="es-ES_tradnl" dirty="0">
                <a:latin typeface="Rage Italic" pitchFamily="66" charset="0"/>
              </a:rPr>
              <a:t> </a:t>
            </a:r>
            <a:r>
              <a:rPr lang="es-ES_tradnl" dirty="0" err="1">
                <a:latin typeface="Rage Italic" pitchFamily="66" charset="0"/>
              </a:rPr>
              <a:t>via</a:t>
            </a:r>
            <a:r>
              <a:rPr lang="es-ES_tradnl" dirty="0">
                <a:latin typeface="Rage Italic" pitchFamily="66" charset="0"/>
              </a:rPr>
              <a:t> </a:t>
            </a:r>
            <a:r>
              <a:rPr lang="es-ES_tradnl" dirty="0" err="1">
                <a:latin typeface="Rage Italic" pitchFamily="66" charset="0"/>
              </a:rPr>
              <a:t>family</a:t>
            </a:r>
            <a:endParaRPr lang="es-ES_tradnl" dirty="0">
              <a:latin typeface="Rage Italic" pitchFamily="66" charset="0"/>
            </a:endParaRPr>
          </a:p>
        </p:txBody>
      </p:sp>
      <p:cxnSp>
        <p:nvCxnSpPr>
          <p:cNvPr id="25" name="24 Conector recto de flecha"/>
          <p:cNvCxnSpPr/>
          <p:nvPr/>
        </p:nvCxnSpPr>
        <p:spPr>
          <a:xfrm rot="16200000" flipH="1">
            <a:off x="4680012" y="1448780"/>
            <a:ext cx="1368152" cy="144016"/>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7" name="26 Elipse"/>
          <p:cNvSpPr/>
          <p:nvPr/>
        </p:nvSpPr>
        <p:spPr>
          <a:xfrm>
            <a:off x="4716016" y="2708920"/>
            <a:ext cx="2736304" cy="864096"/>
          </a:xfrm>
          <a:prstGeom prst="ellipse">
            <a:avLst/>
          </a:prstGeom>
          <a:solidFill>
            <a:srgbClr val="FFC000">
              <a:alpha val="21000"/>
            </a:srgbClr>
          </a:solidFill>
          <a:ln w="38100">
            <a:solidFill>
              <a:srgbClr val="FFC000"/>
            </a:solid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Text Box 5"/>
          <p:cNvSpPr txBox="1">
            <a:spLocks noChangeArrowheads="1"/>
          </p:cNvSpPr>
          <p:nvPr/>
        </p:nvSpPr>
        <p:spPr bwMode="auto">
          <a:xfrm>
            <a:off x="179512" y="3212976"/>
            <a:ext cx="2520280" cy="3000821"/>
          </a:xfrm>
          <a:prstGeom prst="rect">
            <a:avLst/>
          </a:prstGeom>
          <a:solidFill>
            <a:schemeClr val="bg1"/>
          </a:solidFill>
          <a:ln w="25400" algn="ctr">
            <a:noFill/>
            <a:miter lim="800000"/>
            <a:headEnd/>
            <a:tailEnd/>
          </a:ln>
          <a:effectLst/>
        </p:spPr>
        <p:txBody>
          <a:bodyPr wrap="square">
            <a:spAutoFit/>
          </a:bodyPr>
          <a:lstStyle/>
          <a:p>
            <a:pPr algn="l">
              <a:spcBef>
                <a:spcPct val="50000"/>
              </a:spcBef>
            </a:pPr>
            <a:r>
              <a:rPr lang="es-ES" b="1" dirty="0">
                <a:solidFill>
                  <a:srgbClr val="FF0000"/>
                </a:solidFill>
                <a:latin typeface="+mn-lt"/>
              </a:rPr>
              <a:t>Red</a:t>
            </a:r>
            <a:r>
              <a:rPr lang="es-ES" dirty="0">
                <a:solidFill>
                  <a:srgbClr val="FF0000"/>
                </a:solidFill>
                <a:latin typeface="+mn-lt"/>
              </a:rPr>
              <a:t>:</a:t>
            </a:r>
            <a:r>
              <a:rPr lang="es-ES" dirty="0">
                <a:latin typeface="+mn-lt"/>
              </a:rPr>
              <a:t> </a:t>
            </a:r>
            <a:r>
              <a:rPr lang="es-ES" dirty="0">
                <a:solidFill>
                  <a:srgbClr val="000000"/>
                </a:solidFill>
                <a:latin typeface="+mn-lt"/>
              </a:rPr>
              <a:t> </a:t>
            </a:r>
            <a:r>
              <a:rPr lang="es-ES" dirty="0" err="1">
                <a:solidFill>
                  <a:srgbClr val="000000"/>
                </a:solidFill>
                <a:latin typeface="+mn-lt"/>
              </a:rPr>
              <a:t>Spaniards</a:t>
            </a:r>
            <a:endParaRPr lang="es-ES" dirty="0">
              <a:solidFill>
                <a:srgbClr val="000000"/>
              </a:solidFill>
              <a:latin typeface="+mn-lt"/>
            </a:endParaRPr>
          </a:p>
          <a:p>
            <a:pPr algn="l">
              <a:spcBef>
                <a:spcPct val="50000"/>
              </a:spcBef>
            </a:pPr>
            <a:r>
              <a:rPr lang="es-ES" b="1" dirty="0">
                <a:solidFill>
                  <a:srgbClr val="00FF00"/>
                </a:solidFill>
                <a:latin typeface="+mn-lt"/>
              </a:rPr>
              <a:t>Green</a:t>
            </a:r>
            <a:r>
              <a:rPr lang="es-ES" dirty="0">
                <a:solidFill>
                  <a:srgbClr val="000000"/>
                </a:solidFill>
                <a:latin typeface="+mn-lt"/>
              </a:rPr>
              <a:t>: </a:t>
            </a:r>
            <a:r>
              <a:rPr lang="es-ES" dirty="0" err="1">
                <a:solidFill>
                  <a:srgbClr val="000000"/>
                </a:solidFill>
                <a:latin typeface="+mn-lt"/>
              </a:rPr>
              <a:t>Argentineans</a:t>
            </a:r>
            <a:r>
              <a:rPr lang="es-ES" dirty="0">
                <a:solidFill>
                  <a:srgbClr val="000000"/>
                </a:solidFill>
                <a:latin typeface="+mn-lt"/>
              </a:rPr>
              <a:t> in Argentina</a:t>
            </a:r>
          </a:p>
          <a:p>
            <a:pPr algn="l">
              <a:spcBef>
                <a:spcPct val="50000"/>
              </a:spcBef>
            </a:pPr>
            <a:r>
              <a:rPr lang="es-ES" b="1" dirty="0">
                <a:solidFill>
                  <a:srgbClr val="66CCFF"/>
                </a:solidFill>
                <a:latin typeface="+mn-lt"/>
              </a:rPr>
              <a:t>Blue:</a:t>
            </a:r>
            <a:r>
              <a:rPr lang="es-ES" dirty="0">
                <a:solidFill>
                  <a:srgbClr val="000000"/>
                </a:solidFill>
                <a:latin typeface="+mn-lt"/>
              </a:rPr>
              <a:t> </a:t>
            </a:r>
            <a:r>
              <a:rPr lang="es-ES" dirty="0" err="1">
                <a:solidFill>
                  <a:srgbClr val="000000"/>
                </a:solidFill>
                <a:latin typeface="+mn-lt"/>
              </a:rPr>
              <a:t>Argentineans</a:t>
            </a:r>
            <a:r>
              <a:rPr lang="es-ES" dirty="0">
                <a:solidFill>
                  <a:srgbClr val="000000"/>
                </a:solidFill>
                <a:latin typeface="+mn-lt"/>
              </a:rPr>
              <a:t> in </a:t>
            </a:r>
            <a:r>
              <a:rPr lang="es-ES" dirty="0" err="1">
                <a:solidFill>
                  <a:srgbClr val="000000"/>
                </a:solidFill>
                <a:latin typeface="+mn-lt"/>
              </a:rPr>
              <a:t>Spain</a:t>
            </a:r>
            <a:endParaRPr lang="es-ES" dirty="0">
              <a:solidFill>
                <a:srgbClr val="000000"/>
              </a:solidFill>
              <a:latin typeface="+mn-lt"/>
            </a:endParaRPr>
          </a:p>
          <a:p>
            <a:pPr algn="l">
              <a:spcBef>
                <a:spcPct val="50000"/>
              </a:spcBef>
            </a:pPr>
            <a:r>
              <a:rPr lang="es-ES" b="1" dirty="0">
                <a:solidFill>
                  <a:srgbClr val="808080"/>
                </a:solidFill>
                <a:latin typeface="+mn-lt"/>
              </a:rPr>
              <a:t>Gray</a:t>
            </a:r>
            <a:r>
              <a:rPr lang="es-ES" dirty="0">
                <a:solidFill>
                  <a:srgbClr val="000000"/>
                </a:solidFill>
                <a:latin typeface="+mn-lt"/>
              </a:rPr>
              <a:t>:  </a:t>
            </a:r>
            <a:r>
              <a:rPr lang="es-ES" dirty="0" err="1">
                <a:solidFill>
                  <a:srgbClr val="000000"/>
                </a:solidFill>
                <a:latin typeface="+mn-lt"/>
              </a:rPr>
              <a:t>The</a:t>
            </a:r>
            <a:r>
              <a:rPr lang="es-ES" dirty="0">
                <a:solidFill>
                  <a:srgbClr val="000000"/>
                </a:solidFill>
                <a:latin typeface="+mn-lt"/>
              </a:rPr>
              <a:t> </a:t>
            </a:r>
            <a:r>
              <a:rPr lang="es-ES" dirty="0" err="1">
                <a:solidFill>
                  <a:srgbClr val="000000"/>
                </a:solidFill>
                <a:latin typeface="+mn-lt"/>
              </a:rPr>
              <a:t>others</a:t>
            </a:r>
            <a:endParaRPr lang="es-ES" dirty="0">
              <a:solidFill>
                <a:srgbClr val="000000"/>
              </a:solidFill>
              <a:latin typeface="+mn-lt"/>
            </a:endParaRPr>
          </a:p>
          <a:p>
            <a:pPr algn="l">
              <a:spcBef>
                <a:spcPct val="50000"/>
              </a:spcBef>
            </a:pPr>
            <a:r>
              <a:rPr lang="es-ES" b="1" dirty="0">
                <a:solidFill>
                  <a:srgbClr val="000000"/>
                </a:solidFill>
                <a:latin typeface="+mn-lt"/>
              </a:rPr>
              <a:t>SIZE</a:t>
            </a:r>
            <a:r>
              <a:rPr lang="es-ES" dirty="0">
                <a:solidFill>
                  <a:srgbClr val="000000"/>
                </a:solidFill>
                <a:latin typeface="+mn-lt"/>
              </a:rPr>
              <a:t>: </a:t>
            </a:r>
            <a:r>
              <a:rPr lang="es-ES" dirty="0" err="1">
                <a:solidFill>
                  <a:srgbClr val="000000"/>
                </a:solidFill>
                <a:latin typeface="+mn-lt"/>
              </a:rPr>
              <a:t>Closeness</a:t>
            </a:r>
            <a:r>
              <a:rPr lang="es-ES" dirty="0">
                <a:solidFill>
                  <a:srgbClr val="000000"/>
                </a:solidFill>
                <a:latin typeface="+mn-lt"/>
              </a:rPr>
              <a:t> (1-5)</a:t>
            </a:r>
          </a:p>
          <a:p>
            <a:pPr algn="l">
              <a:spcBef>
                <a:spcPct val="50000"/>
              </a:spcBef>
            </a:pPr>
            <a:r>
              <a:rPr lang="es-ES" dirty="0" err="1">
                <a:solidFill>
                  <a:srgbClr val="000000"/>
                </a:solidFill>
                <a:latin typeface="+mn-lt"/>
              </a:rPr>
              <a:t>With</a:t>
            </a:r>
            <a:r>
              <a:rPr lang="es-ES" dirty="0">
                <a:solidFill>
                  <a:srgbClr val="000000"/>
                </a:solidFill>
                <a:latin typeface="+mn-lt"/>
              </a:rPr>
              <a:t> </a:t>
            </a:r>
            <a:r>
              <a:rPr lang="es-ES" dirty="0" err="1">
                <a:solidFill>
                  <a:srgbClr val="000000"/>
                </a:solidFill>
                <a:latin typeface="+mn-lt"/>
              </a:rPr>
              <a:t>margin</a:t>
            </a:r>
            <a:r>
              <a:rPr lang="es-ES" dirty="0">
                <a:solidFill>
                  <a:srgbClr val="000000"/>
                </a:solidFill>
                <a:latin typeface="+mn-lt"/>
              </a:rPr>
              <a:t>: </a:t>
            </a:r>
            <a:r>
              <a:rPr lang="es-ES" dirty="0" err="1">
                <a:solidFill>
                  <a:srgbClr val="000000"/>
                </a:solidFill>
                <a:latin typeface="+mn-lt"/>
              </a:rPr>
              <a:t>Stable</a:t>
            </a:r>
            <a:endParaRPr lang="es-ES" dirty="0">
              <a:solidFill>
                <a:srgbClr val="000000"/>
              </a:solidFill>
              <a:latin typeface="+mn-lt"/>
            </a:endParaRPr>
          </a:p>
        </p:txBody>
      </p:sp>
    </p:spTree>
    <p:extLst>
      <p:ext uri="{BB962C8B-B14F-4D97-AF65-F5344CB8AC3E}">
        <p14:creationId xmlns:p14="http://schemas.microsoft.com/office/powerpoint/2010/main" val="40655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333375" y="223838"/>
            <a:ext cx="8477250" cy="64103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1165</Words>
  <Application>Microsoft Office PowerPoint</Application>
  <PresentationFormat>Presentazione su schermo (4:3)</PresentationFormat>
  <Paragraphs>113</Paragraphs>
  <Slides>22</Slides>
  <Notes>14</Notes>
  <HiddenSlides>1</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22</vt:i4>
      </vt:variant>
    </vt:vector>
  </HeadingPairs>
  <TitlesOfParts>
    <vt:vector size="29" baseType="lpstr">
      <vt:lpstr>Microsoft YaHei</vt:lpstr>
      <vt:lpstr>Arial</vt:lpstr>
      <vt:lpstr>Calibri</vt:lpstr>
      <vt:lpstr>Open Sans</vt:lpstr>
      <vt:lpstr>Rage Italic</vt:lpstr>
      <vt:lpstr>Wingdings</vt:lpstr>
      <vt:lpstr>Tema di Office</vt:lpstr>
      <vt:lpstr> NUOVI APPROCCI AL TEMA MIGRANTI </vt:lpstr>
      <vt:lpstr>RETI SOCIALI E PROCESSI DI INTEGRAZIONE DEI MIGRANTI</vt:lpstr>
      <vt:lpstr>Presentazione standard di PowerPoint</vt:lpstr>
      <vt:lpstr>SOCIAL NETWORK ANALYSIS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MAPPE DELL’INTOLLERANZA</vt:lpstr>
      <vt:lpstr>La tecnologia a servizio della innovazione negli interventi finalizzati alla integrazione e allo sviluppo locale</vt:lpstr>
      <vt:lpstr>Presentazione standard di PowerPoint</vt:lpstr>
      <vt:lpstr>Presentazione standard di PowerPoint</vt:lpstr>
      <vt:lpstr>Presentazione standard di PowerPoint</vt:lpstr>
      <vt:lpstr>Presentazione standard di PowerPoint</vt:lpstr>
      <vt:lpstr>Presentazione standard di PowerPoint</vt:lpstr>
      <vt:lpstr>NUOVI STRUMENTI FINANZIARI (Social Venture)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Marcello</cp:lastModifiedBy>
  <cp:revision>25</cp:revision>
  <dcterms:created xsi:type="dcterms:W3CDTF">2016-05-03T19:25:27Z</dcterms:created>
  <dcterms:modified xsi:type="dcterms:W3CDTF">2017-10-27T06:24:00Z</dcterms:modified>
</cp:coreProperties>
</file>